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321" r:id="rId3"/>
    <p:sldId id="435" r:id="rId4"/>
    <p:sldId id="427" r:id="rId5"/>
    <p:sldId id="428" r:id="rId6"/>
    <p:sldId id="429" r:id="rId7"/>
    <p:sldId id="430" r:id="rId8"/>
    <p:sldId id="431" r:id="rId9"/>
    <p:sldId id="432" r:id="rId10"/>
    <p:sldId id="434" r:id="rId11"/>
    <p:sldId id="436" r:id="rId12"/>
    <p:sldId id="438" r:id="rId13"/>
    <p:sldId id="437" r:id="rId14"/>
    <p:sldId id="439" r:id="rId15"/>
    <p:sldId id="440" r:id="rId16"/>
    <p:sldId id="441" r:id="rId17"/>
    <p:sldId id="442" r:id="rId18"/>
    <p:sldId id="443" r:id="rId19"/>
    <p:sldId id="444" r:id="rId20"/>
    <p:sldId id="445" r:id="rId21"/>
    <p:sldId id="447" r:id="rId22"/>
    <p:sldId id="448" r:id="rId23"/>
    <p:sldId id="450" r:id="rId24"/>
    <p:sldId id="449" r:id="rId25"/>
    <p:sldId id="451" r:id="rId26"/>
    <p:sldId id="452" r:id="rId27"/>
    <p:sldId id="453" r:id="rId28"/>
    <p:sldId id="466" r:id="rId29"/>
    <p:sldId id="454" r:id="rId30"/>
    <p:sldId id="456" r:id="rId31"/>
    <p:sldId id="458" r:id="rId32"/>
    <p:sldId id="459" r:id="rId33"/>
    <p:sldId id="460" r:id="rId34"/>
    <p:sldId id="462" r:id="rId35"/>
    <p:sldId id="463" r:id="rId36"/>
    <p:sldId id="461" r:id="rId37"/>
    <p:sldId id="464" r:id="rId38"/>
    <p:sldId id="465" r:id="rId39"/>
    <p:sldId id="471" r:id="rId40"/>
    <p:sldId id="467" r:id="rId41"/>
    <p:sldId id="468" r:id="rId42"/>
    <p:sldId id="470" r:id="rId43"/>
    <p:sldId id="475" r:id="rId44"/>
    <p:sldId id="472" r:id="rId45"/>
    <p:sldId id="473" r:id="rId46"/>
    <p:sldId id="483" r:id="rId47"/>
    <p:sldId id="484" r:id="rId48"/>
    <p:sldId id="485" r:id="rId49"/>
    <p:sldId id="486" r:id="rId50"/>
    <p:sldId id="487" r:id="rId51"/>
    <p:sldId id="488" r:id="rId52"/>
    <p:sldId id="489" r:id="rId53"/>
    <p:sldId id="490" r:id="rId54"/>
    <p:sldId id="492" r:id="rId55"/>
    <p:sldId id="493" r:id="rId56"/>
    <p:sldId id="494" r:id="rId57"/>
    <p:sldId id="495" r:id="rId58"/>
    <p:sldId id="496" r:id="rId59"/>
    <p:sldId id="497" r:id="rId60"/>
    <p:sldId id="498" r:id="rId61"/>
    <p:sldId id="499" r:id="rId62"/>
    <p:sldId id="500" r:id="rId63"/>
    <p:sldId id="501" r:id="rId64"/>
    <p:sldId id="502" r:id="rId65"/>
    <p:sldId id="503" r:id="rId66"/>
    <p:sldId id="504" r:id="rId67"/>
    <p:sldId id="39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FFBF"/>
    <a:srgbClr val="CDF4F1"/>
    <a:srgbClr val="AFC3CF"/>
    <a:srgbClr val="FBE5D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97" autoAdjust="0"/>
  </p:normalViewPr>
  <p:slideViewPr>
    <p:cSldViewPr snapToGrid="0">
      <p:cViewPr varScale="1">
        <p:scale>
          <a:sx n="113" d="100"/>
          <a:sy n="113" d="100"/>
        </p:scale>
        <p:origin x="51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C28302-2F10-42C5-AE13-76979E4C1651}" type="datetimeFigureOut">
              <a:rPr lang="en-AE" smtClean="0"/>
              <a:t>24/02/2025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3599F5-0C1A-4708-916B-EA9F4A9087F7}" type="slidenum">
              <a:rPr lang="en-AE" smtClean="0"/>
              <a:t>‹#›</a:t>
            </a:fld>
            <a:endParaRPr lang="en-AE"/>
          </a:p>
        </p:txBody>
      </p:sp>
    </p:spTree>
    <p:extLst>
      <p:ext uri="{BB962C8B-B14F-4D97-AF65-F5344CB8AC3E}">
        <p14:creationId xmlns:p14="http://schemas.microsoft.com/office/powerpoint/2010/main" val="2581753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6FF2-637B-295F-2A07-A6A75A038F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048B4792-AE32-E1CC-1D6B-A3853CDA08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7936A9DA-9CFB-4A4B-1169-E0B38BA37068}"/>
              </a:ext>
            </a:extLst>
          </p:cNvPr>
          <p:cNvSpPr>
            <a:spLocks noGrp="1"/>
          </p:cNvSpPr>
          <p:nvPr>
            <p:ph type="dt" sz="half" idx="10"/>
          </p:nvPr>
        </p:nvSpPr>
        <p:spPr/>
        <p:txBody>
          <a:bodyPr/>
          <a:lstStyle/>
          <a:p>
            <a:fld id="{CD66430F-9F10-40FA-97C9-7C3D020F3B1A}" type="datetime1">
              <a:rPr lang="en-AE" smtClean="0"/>
              <a:t>24/02/2025</a:t>
            </a:fld>
            <a:endParaRPr lang="en-AE"/>
          </a:p>
        </p:txBody>
      </p:sp>
      <p:sp>
        <p:nvSpPr>
          <p:cNvPr id="5" name="Footer Placeholder 4">
            <a:extLst>
              <a:ext uri="{FF2B5EF4-FFF2-40B4-BE49-F238E27FC236}">
                <a16:creationId xmlns:a16="http://schemas.microsoft.com/office/drawing/2014/main" id="{D2EDDFF3-F6B0-2C76-4C67-7F40A8EFD909}"/>
              </a:ext>
            </a:extLst>
          </p:cNvPr>
          <p:cNvSpPr>
            <a:spLocks noGrp="1"/>
          </p:cNvSpPr>
          <p:nvPr>
            <p:ph type="ftr" sz="quarter" idx="11"/>
          </p:nvPr>
        </p:nvSpPr>
        <p:spPr/>
        <p:txBody>
          <a:bodyPr/>
          <a:lstStyle/>
          <a:p>
            <a:r>
              <a:rPr lang="en-GB"/>
              <a:t>Introduction to Large Language Models</a:t>
            </a:r>
            <a:endParaRPr lang="en-AE"/>
          </a:p>
        </p:txBody>
      </p:sp>
      <p:sp>
        <p:nvSpPr>
          <p:cNvPr id="6" name="Slide Number Placeholder 5">
            <a:extLst>
              <a:ext uri="{FF2B5EF4-FFF2-40B4-BE49-F238E27FC236}">
                <a16:creationId xmlns:a16="http://schemas.microsoft.com/office/drawing/2014/main" id="{2C96F739-2C3B-2B15-44D4-0298C28A5705}"/>
              </a:ext>
            </a:extLst>
          </p:cNvPr>
          <p:cNvSpPr>
            <a:spLocks noGrp="1"/>
          </p:cNvSpPr>
          <p:nvPr>
            <p:ph type="sldNum" sz="quarter" idx="12"/>
          </p:nvPr>
        </p:nvSpPr>
        <p:spPr/>
        <p:txBody>
          <a:bodyPr/>
          <a:lstStyle/>
          <a:p>
            <a:fld id="{B00AD9F2-6DB0-4CBA-AFAD-96623D96B5AD}" type="slidenum">
              <a:rPr lang="en-AE" smtClean="0"/>
              <a:t>‹#›</a:t>
            </a:fld>
            <a:endParaRPr lang="en-AE"/>
          </a:p>
        </p:txBody>
      </p:sp>
    </p:spTree>
    <p:extLst>
      <p:ext uri="{BB962C8B-B14F-4D97-AF65-F5344CB8AC3E}">
        <p14:creationId xmlns:p14="http://schemas.microsoft.com/office/powerpoint/2010/main" val="2155862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59A8-3A40-4241-E8B8-756CFBB922E3}"/>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68373147-C128-FDAC-2FA6-AB63B49BDD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B150047A-0805-4909-4DBA-10577519207D}"/>
              </a:ext>
            </a:extLst>
          </p:cNvPr>
          <p:cNvSpPr>
            <a:spLocks noGrp="1"/>
          </p:cNvSpPr>
          <p:nvPr>
            <p:ph type="dt" sz="half" idx="10"/>
          </p:nvPr>
        </p:nvSpPr>
        <p:spPr/>
        <p:txBody>
          <a:bodyPr/>
          <a:lstStyle/>
          <a:p>
            <a:fld id="{63A75516-612C-445E-AE1C-E0DD0B8AAA6E}" type="datetime1">
              <a:rPr lang="en-AE" smtClean="0"/>
              <a:t>24/02/2025</a:t>
            </a:fld>
            <a:endParaRPr lang="en-AE"/>
          </a:p>
        </p:txBody>
      </p:sp>
      <p:sp>
        <p:nvSpPr>
          <p:cNvPr id="5" name="Footer Placeholder 4">
            <a:extLst>
              <a:ext uri="{FF2B5EF4-FFF2-40B4-BE49-F238E27FC236}">
                <a16:creationId xmlns:a16="http://schemas.microsoft.com/office/drawing/2014/main" id="{55BB5FFC-F213-1024-D1BB-CD45FE0344C9}"/>
              </a:ext>
            </a:extLst>
          </p:cNvPr>
          <p:cNvSpPr>
            <a:spLocks noGrp="1"/>
          </p:cNvSpPr>
          <p:nvPr>
            <p:ph type="ftr" sz="quarter" idx="11"/>
          </p:nvPr>
        </p:nvSpPr>
        <p:spPr/>
        <p:txBody>
          <a:bodyPr/>
          <a:lstStyle/>
          <a:p>
            <a:r>
              <a:rPr lang="en-GB"/>
              <a:t>Introduction to Large Language Models</a:t>
            </a:r>
            <a:endParaRPr lang="en-AE"/>
          </a:p>
        </p:txBody>
      </p:sp>
      <p:sp>
        <p:nvSpPr>
          <p:cNvPr id="6" name="Slide Number Placeholder 5">
            <a:extLst>
              <a:ext uri="{FF2B5EF4-FFF2-40B4-BE49-F238E27FC236}">
                <a16:creationId xmlns:a16="http://schemas.microsoft.com/office/drawing/2014/main" id="{7BD67A58-0B73-84E9-10E7-B39B0BD060EB}"/>
              </a:ext>
            </a:extLst>
          </p:cNvPr>
          <p:cNvSpPr>
            <a:spLocks noGrp="1"/>
          </p:cNvSpPr>
          <p:nvPr>
            <p:ph type="sldNum" sz="quarter" idx="12"/>
          </p:nvPr>
        </p:nvSpPr>
        <p:spPr/>
        <p:txBody>
          <a:bodyPr/>
          <a:lstStyle/>
          <a:p>
            <a:fld id="{B00AD9F2-6DB0-4CBA-AFAD-96623D96B5AD}" type="slidenum">
              <a:rPr lang="en-AE" smtClean="0"/>
              <a:t>‹#›</a:t>
            </a:fld>
            <a:endParaRPr lang="en-AE"/>
          </a:p>
        </p:txBody>
      </p:sp>
    </p:spTree>
    <p:extLst>
      <p:ext uri="{BB962C8B-B14F-4D97-AF65-F5344CB8AC3E}">
        <p14:creationId xmlns:p14="http://schemas.microsoft.com/office/powerpoint/2010/main" val="251837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151A65-8389-3BF9-1EBB-B7AD813C45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84F2FD7F-841A-50F4-928A-94CCAEB1AD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E9857125-68E5-893E-243C-B90EBC16D183}"/>
              </a:ext>
            </a:extLst>
          </p:cNvPr>
          <p:cNvSpPr>
            <a:spLocks noGrp="1"/>
          </p:cNvSpPr>
          <p:nvPr>
            <p:ph type="dt" sz="half" idx="10"/>
          </p:nvPr>
        </p:nvSpPr>
        <p:spPr/>
        <p:txBody>
          <a:bodyPr/>
          <a:lstStyle/>
          <a:p>
            <a:fld id="{84094EB8-A29A-4087-8DDC-14F040A53A22}" type="datetime1">
              <a:rPr lang="en-AE" smtClean="0"/>
              <a:t>24/02/2025</a:t>
            </a:fld>
            <a:endParaRPr lang="en-AE"/>
          </a:p>
        </p:txBody>
      </p:sp>
      <p:sp>
        <p:nvSpPr>
          <p:cNvPr id="5" name="Footer Placeholder 4">
            <a:extLst>
              <a:ext uri="{FF2B5EF4-FFF2-40B4-BE49-F238E27FC236}">
                <a16:creationId xmlns:a16="http://schemas.microsoft.com/office/drawing/2014/main" id="{4D27DAA1-B1A2-5F5C-DD0E-2AD3B32DE8B4}"/>
              </a:ext>
            </a:extLst>
          </p:cNvPr>
          <p:cNvSpPr>
            <a:spLocks noGrp="1"/>
          </p:cNvSpPr>
          <p:nvPr>
            <p:ph type="ftr" sz="quarter" idx="11"/>
          </p:nvPr>
        </p:nvSpPr>
        <p:spPr/>
        <p:txBody>
          <a:bodyPr/>
          <a:lstStyle/>
          <a:p>
            <a:r>
              <a:rPr lang="en-GB"/>
              <a:t>Introduction to Large Language Models</a:t>
            </a:r>
            <a:endParaRPr lang="en-AE"/>
          </a:p>
        </p:txBody>
      </p:sp>
      <p:sp>
        <p:nvSpPr>
          <p:cNvPr id="6" name="Slide Number Placeholder 5">
            <a:extLst>
              <a:ext uri="{FF2B5EF4-FFF2-40B4-BE49-F238E27FC236}">
                <a16:creationId xmlns:a16="http://schemas.microsoft.com/office/drawing/2014/main" id="{809453F5-02DA-CA89-C4B0-612285B79242}"/>
              </a:ext>
            </a:extLst>
          </p:cNvPr>
          <p:cNvSpPr>
            <a:spLocks noGrp="1"/>
          </p:cNvSpPr>
          <p:nvPr>
            <p:ph type="sldNum" sz="quarter" idx="12"/>
          </p:nvPr>
        </p:nvSpPr>
        <p:spPr/>
        <p:txBody>
          <a:bodyPr/>
          <a:lstStyle/>
          <a:p>
            <a:fld id="{B00AD9F2-6DB0-4CBA-AFAD-96623D96B5AD}" type="slidenum">
              <a:rPr lang="en-AE" smtClean="0"/>
              <a:t>‹#›</a:t>
            </a:fld>
            <a:endParaRPr lang="en-AE"/>
          </a:p>
        </p:txBody>
      </p:sp>
    </p:spTree>
    <p:extLst>
      <p:ext uri="{BB962C8B-B14F-4D97-AF65-F5344CB8AC3E}">
        <p14:creationId xmlns:p14="http://schemas.microsoft.com/office/powerpoint/2010/main" val="3610241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2D8F-4AB9-0C8A-CBEE-D6D94F1CF46B}"/>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4EE40ADF-C9C1-2843-4D0C-470781FA66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9C75E470-5A07-89FB-E58E-5D178B371DFF}"/>
              </a:ext>
            </a:extLst>
          </p:cNvPr>
          <p:cNvSpPr>
            <a:spLocks noGrp="1"/>
          </p:cNvSpPr>
          <p:nvPr>
            <p:ph type="dt" sz="half" idx="10"/>
          </p:nvPr>
        </p:nvSpPr>
        <p:spPr/>
        <p:txBody>
          <a:bodyPr/>
          <a:lstStyle/>
          <a:p>
            <a:fld id="{A8B1166C-A9C5-4318-8F40-156205E6FFE0}" type="datetime1">
              <a:rPr lang="en-AE" smtClean="0"/>
              <a:t>24/02/2025</a:t>
            </a:fld>
            <a:endParaRPr lang="en-AE"/>
          </a:p>
        </p:txBody>
      </p:sp>
      <p:sp>
        <p:nvSpPr>
          <p:cNvPr id="5" name="Footer Placeholder 4">
            <a:extLst>
              <a:ext uri="{FF2B5EF4-FFF2-40B4-BE49-F238E27FC236}">
                <a16:creationId xmlns:a16="http://schemas.microsoft.com/office/drawing/2014/main" id="{56104F21-0500-3D21-9118-B22CDAFB7743}"/>
              </a:ext>
            </a:extLst>
          </p:cNvPr>
          <p:cNvSpPr>
            <a:spLocks noGrp="1"/>
          </p:cNvSpPr>
          <p:nvPr>
            <p:ph type="ftr" sz="quarter" idx="11"/>
          </p:nvPr>
        </p:nvSpPr>
        <p:spPr/>
        <p:txBody>
          <a:bodyPr/>
          <a:lstStyle/>
          <a:p>
            <a:r>
              <a:rPr lang="en-GB"/>
              <a:t>Introduction to Large Language Models</a:t>
            </a:r>
            <a:endParaRPr lang="en-AE"/>
          </a:p>
        </p:txBody>
      </p:sp>
      <p:sp>
        <p:nvSpPr>
          <p:cNvPr id="6" name="Slide Number Placeholder 5">
            <a:extLst>
              <a:ext uri="{FF2B5EF4-FFF2-40B4-BE49-F238E27FC236}">
                <a16:creationId xmlns:a16="http://schemas.microsoft.com/office/drawing/2014/main" id="{63E541A7-A5DE-513E-1AC4-49979692C1CA}"/>
              </a:ext>
            </a:extLst>
          </p:cNvPr>
          <p:cNvSpPr>
            <a:spLocks noGrp="1"/>
          </p:cNvSpPr>
          <p:nvPr>
            <p:ph type="sldNum" sz="quarter" idx="12"/>
          </p:nvPr>
        </p:nvSpPr>
        <p:spPr/>
        <p:txBody>
          <a:bodyPr/>
          <a:lstStyle/>
          <a:p>
            <a:fld id="{B00AD9F2-6DB0-4CBA-AFAD-96623D96B5AD}" type="slidenum">
              <a:rPr lang="en-AE" smtClean="0"/>
              <a:t>‹#›</a:t>
            </a:fld>
            <a:endParaRPr lang="en-AE"/>
          </a:p>
        </p:txBody>
      </p:sp>
    </p:spTree>
    <p:extLst>
      <p:ext uri="{BB962C8B-B14F-4D97-AF65-F5344CB8AC3E}">
        <p14:creationId xmlns:p14="http://schemas.microsoft.com/office/powerpoint/2010/main" val="3373000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8061-C90C-408C-948F-AB397BE0D6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1DC01AF2-2EE9-4A39-4436-64B5C0921FF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F85CD8-DAB6-DC4E-5A7F-403E9D4938DD}"/>
              </a:ext>
            </a:extLst>
          </p:cNvPr>
          <p:cNvSpPr>
            <a:spLocks noGrp="1"/>
          </p:cNvSpPr>
          <p:nvPr>
            <p:ph type="dt" sz="half" idx="10"/>
          </p:nvPr>
        </p:nvSpPr>
        <p:spPr/>
        <p:txBody>
          <a:bodyPr/>
          <a:lstStyle/>
          <a:p>
            <a:fld id="{0F02492C-0E3D-464E-8787-7DDB144E767F}" type="datetime1">
              <a:rPr lang="en-AE" smtClean="0"/>
              <a:t>24/02/2025</a:t>
            </a:fld>
            <a:endParaRPr lang="en-AE"/>
          </a:p>
        </p:txBody>
      </p:sp>
      <p:sp>
        <p:nvSpPr>
          <p:cNvPr id="5" name="Footer Placeholder 4">
            <a:extLst>
              <a:ext uri="{FF2B5EF4-FFF2-40B4-BE49-F238E27FC236}">
                <a16:creationId xmlns:a16="http://schemas.microsoft.com/office/drawing/2014/main" id="{F8BDE0B8-A0E2-396E-D434-0881B4E328F9}"/>
              </a:ext>
            </a:extLst>
          </p:cNvPr>
          <p:cNvSpPr>
            <a:spLocks noGrp="1"/>
          </p:cNvSpPr>
          <p:nvPr>
            <p:ph type="ftr" sz="quarter" idx="11"/>
          </p:nvPr>
        </p:nvSpPr>
        <p:spPr/>
        <p:txBody>
          <a:bodyPr/>
          <a:lstStyle/>
          <a:p>
            <a:r>
              <a:rPr lang="en-GB"/>
              <a:t>Introduction to Large Language Models</a:t>
            </a:r>
            <a:endParaRPr lang="en-AE"/>
          </a:p>
        </p:txBody>
      </p:sp>
      <p:sp>
        <p:nvSpPr>
          <p:cNvPr id="6" name="Slide Number Placeholder 5">
            <a:extLst>
              <a:ext uri="{FF2B5EF4-FFF2-40B4-BE49-F238E27FC236}">
                <a16:creationId xmlns:a16="http://schemas.microsoft.com/office/drawing/2014/main" id="{9ECD87AE-3B39-AF39-CC31-786AC2967493}"/>
              </a:ext>
            </a:extLst>
          </p:cNvPr>
          <p:cNvSpPr>
            <a:spLocks noGrp="1"/>
          </p:cNvSpPr>
          <p:nvPr>
            <p:ph type="sldNum" sz="quarter" idx="12"/>
          </p:nvPr>
        </p:nvSpPr>
        <p:spPr/>
        <p:txBody>
          <a:bodyPr/>
          <a:lstStyle/>
          <a:p>
            <a:fld id="{B00AD9F2-6DB0-4CBA-AFAD-96623D96B5AD}" type="slidenum">
              <a:rPr lang="en-AE" smtClean="0"/>
              <a:t>‹#›</a:t>
            </a:fld>
            <a:endParaRPr lang="en-AE"/>
          </a:p>
        </p:txBody>
      </p:sp>
    </p:spTree>
    <p:extLst>
      <p:ext uri="{BB962C8B-B14F-4D97-AF65-F5344CB8AC3E}">
        <p14:creationId xmlns:p14="http://schemas.microsoft.com/office/powerpoint/2010/main" val="1430963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847C6-97C6-530D-42A1-C86ECE5FC4EF}"/>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0E1AFAA2-3A2C-7B6D-2ECC-4B866B178B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159512F2-0D52-4527-383E-8C239BCE36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A547EB4D-0710-7DB4-F719-401F178A3AB0}"/>
              </a:ext>
            </a:extLst>
          </p:cNvPr>
          <p:cNvSpPr>
            <a:spLocks noGrp="1"/>
          </p:cNvSpPr>
          <p:nvPr>
            <p:ph type="dt" sz="half" idx="10"/>
          </p:nvPr>
        </p:nvSpPr>
        <p:spPr/>
        <p:txBody>
          <a:bodyPr/>
          <a:lstStyle/>
          <a:p>
            <a:fld id="{62A40BB9-08A4-4A6C-A8B9-EB0798F0F6E9}" type="datetime1">
              <a:rPr lang="en-AE" smtClean="0"/>
              <a:t>24/02/2025</a:t>
            </a:fld>
            <a:endParaRPr lang="en-AE"/>
          </a:p>
        </p:txBody>
      </p:sp>
      <p:sp>
        <p:nvSpPr>
          <p:cNvPr id="6" name="Footer Placeholder 5">
            <a:extLst>
              <a:ext uri="{FF2B5EF4-FFF2-40B4-BE49-F238E27FC236}">
                <a16:creationId xmlns:a16="http://schemas.microsoft.com/office/drawing/2014/main" id="{223F79FC-D228-978F-D855-72600A0921DE}"/>
              </a:ext>
            </a:extLst>
          </p:cNvPr>
          <p:cNvSpPr>
            <a:spLocks noGrp="1"/>
          </p:cNvSpPr>
          <p:nvPr>
            <p:ph type="ftr" sz="quarter" idx="11"/>
          </p:nvPr>
        </p:nvSpPr>
        <p:spPr/>
        <p:txBody>
          <a:bodyPr/>
          <a:lstStyle/>
          <a:p>
            <a:r>
              <a:rPr lang="en-GB"/>
              <a:t>Introduction to Large Language Models</a:t>
            </a:r>
            <a:endParaRPr lang="en-AE"/>
          </a:p>
        </p:txBody>
      </p:sp>
      <p:sp>
        <p:nvSpPr>
          <p:cNvPr id="7" name="Slide Number Placeholder 6">
            <a:extLst>
              <a:ext uri="{FF2B5EF4-FFF2-40B4-BE49-F238E27FC236}">
                <a16:creationId xmlns:a16="http://schemas.microsoft.com/office/drawing/2014/main" id="{A43C0A99-4FB9-F15C-54BC-1CDA475913FC}"/>
              </a:ext>
            </a:extLst>
          </p:cNvPr>
          <p:cNvSpPr>
            <a:spLocks noGrp="1"/>
          </p:cNvSpPr>
          <p:nvPr>
            <p:ph type="sldNum" sz="quarter" idx="12"/>
          </p:nvPr>
        </p:nvSpPr>
        <p:spPr/>
        <p:txBody>
          <a:bodyPr/>
          <a:lstStyle/>
          <a:p>
            <a:fld id="{B00AD9F2-6DB0-4CBA-AFAD-96623D96B5AD}" type="slidenum">
              <a:rPr lang="en-AE" smtClean="0"/>
              <a:t>‹#›</a:t>
            </a:fld>
            <a:endParaRPr lang="en-AE"/>
          </a:p>
        </p:txBody>
      </p:sp>
    </p:spTree>
    <p:extLst>
      <p:ext uri="{BB962C8B-B14F-4D97-AF65-F5344CB8AC3E}">
        <p14:creationId xmlns:p14="http://schemas.microsoft.com/office/powerpoint/2010/main" val="28229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4289-62D1-35C4-52CF-9D47E0133AB8}"/>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0765BA3E-DA96-EE5F-C3AD-A40631FB5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A1742-9523-CDB6-30D8-16F7666C4A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813B5C7F-0E84-7AD5-C4E8-BC8E331A3E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F4BE65-E4D2-7BD2-EECF-AD97F9A501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AF32C906-A77E-CF1F-9C41-95B83076CFDE}"/>
              </a:ext>
            </a:extLst>
          </p:cNvPr>
          <p:cNvSpPr>
            <a:spLocks noGrp="1"/>
          </p:cNvSpPr>
          <p:nvPr>
            <p:ph type="dt" sz="half" idx="10"/>
          </p:nvPr>
        </p:nvSpPr>
        <p:spPr/>
        <p:txBody>
          <a:bodyPr/>
          <a:lstStyle/>
          <a:p>
            <a:fld id="{4BCE23F3-5DF8-499D-85DB-E7F90E3F8792}" type="datetime1">
              <a:rPr lang="en-AE" smtClean="0"/>
              <a:t>24/02/2025</a:t>
            </a:fld>
            <a:endParaRPr lang="en-AE"/>
          </a:p>
        </p:txBody>
      </p:sp>
      <p:sp>
        <p:nvSpPr>
          <p:cNvPr id="8" name="Footer Placeholder 7">
            <a:extLst>
              <a:ext uri="{FF2B5EF4-FFF2-40B4-BE49-F238E27FC236}">
                <a16:creationId xmlns:a16="http://schemas.microsoft.com/office/drawing/2014/main" id="{7028B095-9A5C-59E5-3416-85CB68FC7843}"/>
              </a:ext>
            </a:extLst>
          </p:cNvPr>
          <p:cNvSpPr>
            <a:spLocks noGrp="1"/>
          </p:cNvSpPr>
          <p:nvPr>
            <p:ph type="ftr" sz="quarter" idx="11"/>
          </p:nvPr>
        </p:nvSpPr>
        <p:spPr/>
        <p:txBody>
          <a:bodyPr/>
          <a:lstStyle/>
          <a:p>
            <a:r>
              <a:rPr lang="en-GB"/>
              <a:t>Introduction to Large Language Models</a:t>
            </a:r>
            <a:endParaRPr lang="en-AE"/>
          </a:p>
        </p:txBody>
      </p:sp>
      <p:sp>
        <p:nvSpPr>
          <p:cNvPr id="9" name="Slide Number Placeholder 8">
            <a:extLst>
              <a:ext uri="{FF2B5EF4-FFF2-40B4-BE49-F238E27FC236}">
                <a16:creationId xmlns:a16="http://schemas.microsoft.com/office/drawing/2014/main" id="{56D5C1FD-9632-62CE-7163-0E9162CBA31F}"/>
              </a:ext>
            </a:extLst>
          </p:cNvPr>
          <p:cNvSpPr>
            <a:spLocks noGrp="1"/>
          </p:cNvSpPr>
          <p:nvPr>
            <p:ph type="sldNum" sz="quarter" idx="12"/>
          </p:nvPr>
        </p:nvSpPr>
        <p:spPr/>
        <p:txBody>
          <a:bodyPr/>
          <a:lstStyle/>
          <a:p>
            <a:fld id="{B00AD9F2-6DB0-4CBA-AFAD-96623D96B5AD}" type="slidenum">
              <a:rPr lang="en-AE" smtClean="0"/>
              <a:t>‹#›</a:t>
            </a:fld>
            <a:endParaRPr lang="en-AE"/>
          </a:p>
        </p:txBody>
      </p:sp>
    </p:spTree>
    <p:extLst>
      <p:ext uri="{BB962C8B-B14F-4D97-AF65-F5344CB8AC3E}">
        <p14:creationId xmlns:p14="http://schemas.microsoft.com/office/powerpoint/2010/main" val="4196324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91D6-CB70-1916-5D5E-BE68B288A313}"/>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7F92F967-14E1-2E54-F9F5-82C0F2ED7564}"/>
              </a:ext>
            </a:extLst>
          </p:cNvPr>
          <p:cNvSpPr>
            <a:spLocks noGrp="1"/>
          </p:cNvSpPr>
          <p:nvPr>
            <p:ph type="dt" sz="half" idx="10"/>
          </p:nvPr>
        </p:nvSpPr>
        <p:spPr/>
        <p:txBody>
          <a:bodyPr/>
          <a:lstStyle/>
          <a:p>
            <a:fld id="{C1FE208A-04D9-43D4-BC10-61DA68773E55}" type="datetime1">
              <a:rPr lang="en-AE" smtClean="0"/>
              <a:t>24/02/2025</a:t>
            </a:fld>
            <a:endParaRPr lang="en-AE"/>
          </a:p>
        </p:txBody>
      </p:sp>
      <p:sp>
        <p:nvSpPr>
          <p:cNvPr id="4" name="Footer Placeholder 3">
            <a:extLst>
              <a:ext uri="{FF2B5EF4-FFF2-40B4-BE49-F238E27FC236}">
                <a16:creationId xmlns:a16="http://schemas.microsoft.com/office/drawing/2014/main" id="{AD69C751-68B1-F5DB-7A95-62EB2017690B}"/>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7CE02153-16E3-A872-348F-387FEA99D2D4}"/>
              </a:ext>
            </a:extLst>
          </p:cNvPr>
          <p:cNvSpPr>
            <a:spLocks noGrp="1"/>
          </p:cNvSpPr>
          <p:nvPr>
            <p:ph type="sldNum" sz="quarter" idx="12"/>
          </p:nvPr>
        </p:nvSpPr>
        <p:spPr/>
        <p:txBody>
          <a:bodyPr/>
          <a:lstStyle/>
          <a:p>
            <a:fld id="{B00AD9F2-6DB0-4CBA-AFAD-96623D96B5AD}" type="slidenum">
              <a:rPr lang="en-AE" smtClean="0"/>
              <a:t>‹#›</a:t>
            </a:fld>
            <a:endParaRPr lang="en-AE"/>
          </a:p>
        </p:txBody>
      </p:sp>
    </p:spTree>
    <p:extLst>
      <p:ext uri="{BB962C8B-B14F-4D97-AF65-F5344CB8AC3E}">
        <p14:creationId xmlns:p14="http://schemas.microsoft.com/office/powerpoint/2010/main" val="3734555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FF5F35-269A-4EB6-3435-6CF2120556F2}"/>
              </a:ext>
            </a:extLst>
          </p:cNvPr>
          <p:cNvSpPr>
            <a:spLocks noGrp="1"/>
          </p:cNvSpPr>
          <p:nvPr>
            <p:ph type="dt" sz="half" idx="10"/>
          </p:nvPr>
        </p:nvSpPr>
        <p:spPr/>
        <p:txBody>
          <a:bodyPr/>
          <a:lstStyle/>
          <a:p>
            <a:fld id="{8AE6B4CE-6804-4A6B-9AEC-41913B3A41AF}" type="datetime1">
              <a:rPr lang="en-AE" smtClean="0"/>
              <a:t>24/02/2025</a:t>
            </a:fld>
            <a:endParaRPr lang="en-AE"/>
          </a:p>
        </p:txBody>
      </p:sp>
      <p:sp>
        <p:nvSpPr>
          <p:cNvPr id="3" name="Footer Placeholder 2">
            <a:extLst>
              <a:ext uri="{FF2B5EF4-FFF2-40B4-BE49-F238E27FC236}">
                <a16:creationId xmlns:a16="http://schemas.microsoft.com/office/drawing/2014/main" id="{B5D3BE25-7F26-D198-27C3-ED19C2B0A314}"/>
              </a:ext>
            </a:extLst>
          </p:cNvPr>
          <p:cNvSpPr>
            <a:spLocks noGrp="1"/>
          </p:cNvSpPr>
          <p:nvPr>
            <p:ph type="ftr" sz="quarter" idx="11"/>
          </p:nvPr>
        </p:nvSpPr>
        <p:spPr/>
        <p:txBody>
          <a:bodyPr/>
          <a:lstStyle/>
          <a:p>
            <a:r>
              <a:rPr lang="en-GB"/>
              <a:t>Introduction to Large Language Models</a:t>
            </a:r>
            <a:endParaRPr lang="en-AE"/>
          </a:p>
        </p:txBody>
      </p:sp>
      <p:sp>
        <p:nvSpPr>
          <p:cNvPr id="4" name="Slide Number Placeholder 3">
            <a:extLst>
              <a:ext uri="{FF2B5EF4-FFF2-40B4-BE49-F238E27FC236}">
                <a16:creationId xmlns:a16="http://schemas.microsoft.com/office/drawing/2014/main" id="{626D0843-BEAF-BABB-4223-2C325F1D4B4C}"/>
              </a:ext>
            </a:extLst>
          </p:cNvPr>
          <p:cNvSpPr>
            <a:spLocks noGrp="1"/>
          </p:cNvSpPr>
          <p:nvPr>
            <p:ph type="sldNum" sz="quarter" idx="12"/>
          </p:nvPr>
        </p:nvSpPr>
        <p:spPr/>
        <p:txBody>
          <a:bodyPr/>
          <a:lstStyle/>
          <a:p>
            <a:fld id="{B00AD9F2-6DB0-4CBA-AFAD-96623D96B5AD}" type="slidenum">
              <a:rPr lang="en-AE" smtClean="0"/>
              <a:t>‹#›</a:t>
            </a:fld>
            <a:endParaRPr lang="en-AE"/>
          </a:p>
        </p:txBody>
      </p:sp>
    </p:spTree>
    <p:extLst>
      <p:ext uri="{BB962C8B-B14F-4D97-AF65-F5344CB8AC3E}">
        <p14:creationId xmlns:p14="http://schemas.microsoft.com/office/powerpoint/2010/main" val="3136374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A2E6-6A60-11A6-C0C0-1528757BDD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64D18D34-2B6D-6745-5952-A25872BB6E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DB584361-ACBA-7902-18BD-1A46D368E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F8A58F-474A-53BE-C711-3C0044516834}"/>
              </a:ext>
            </a:extLst>
          </p:cNvPr>
          <p:cNvSpPr>
            <a:spLocks noGrp="1"/>
          </p:cNvSpPr>
          <p:nvPr>
            <p:ph type="dt" sz="half" idx="10"/>
          </p:nvPr>
        </p:nvSpPr>
        <p:spPr/>
        <p:txBody>
          <a:bodyPr/>
          <a:lstStyle/>
          <a:p>
            <a:fld id="{85F7E82E-8B35-497D-90B0-05D96BFFD285}" type="datetime1">
              <a:rPr lang="en-AE" smtClean="0"/>
              <a:t>24/02/2025</a:t>
            </a:fld>
            <a:endParaRPr lang="en-AE"/>
          </a:p>
        </p:txBody>
      </p:sp>
      <p:sp>
        <p:nvSpPr>
          <p:cNvPr id="6" name="Footer Placeholder 5">
            <a:extLst>
              <a:ext uri="{FF2B5EF4-FFF2-40B4-BE49-F238E27FC236}">
                <a16:creationId xmlns:a16="http://schemas.microsoft.com/office/drawing/2014/main" id="{DF0C4B0C-D374-5C8D-FA1F-3D323F97BB44}"/>
              </a:ext>
            </a:extLst>
          </p:cNvPr>
          <p:cNvSpPr>
            <a:spLocks noGrp="1"/>
          </p:cNvSpPr>
          <p:nvPr>
            <p:ph type="ftr" sz="quarter" idx="11"/>
          </p:nvPr>
        </p:nvSpPr>
        <p:spPr/>
        <p:txBody>
          <a:bodyPr/>
          <a:lstStyle/>
          <a:p>
            <a:r>
              <a:rPr lang="en-GB"/>
              <a:t>Introduction to Large Language Models</a:t>
            </a:r>
            <a:endParaRPr lang="en-AE"/>
          </a:p>
        </p:txBody>
      </p:sp>
      <p:sp>
        <p:nvSpPr>
          <p:cNvPr id="7" name="Slide Number Placeholder 6">
            <a:extLst>
              <a:ext uri="{FF2B5EF4-FFF2-40B4-BE49-F238E27FC236}">
                <a16:creationId xmlns:a16="http://schemas.microsoft.com/office/drawing/2014/main" id="{DDD6EB83-D3A8-231A-F586-0A41B04B3E82}"/>
              </a:ext>
            </a:extLst>
          </p:cNvPr>
          <p:cNvSpPr>
            <a:spLocks noGrp="1"/>
          </p:cNvSpPr>
          <p:nvPr>
            <p:ph type="sldNum" sz="quarter" idx="12"/>
          </p:nvPr>
        </p:nvSpPr>
        <p:spPr/>
        <p:txBody>
          <a:bodyPr/>
          <a:lstStyle/>
          <a:p>
            <a:fld id="{B00AD9F2-6DB0-4CBA-AFAD-96623D96B5AD}" type="slidenum">
              <a:rPr lang="en-AE" smtClean="0"/>
              <a:t>‹#›</a:t>
            </a:fld>
            <a:endParaRPr lang="en-AE"/>
          </a:p>
        </p:txBody>
      </p:sp>
    </p:spTree>
    <p:extLst>
      <p:ext uri="{BB962C8B-B14F-4D97-AF65-F5344CB8AC3E}">
        <p14:creationId xmlns:p14="http://schemas.microsoft.com/office/powerpoint/2010/main" val="2701458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B92E-556E-4720-7A6D-D8BDB1E46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9058F551-F16F-46A6-D80D-7462C43B4E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BF64ADD1-5BF8-9FAE-DF2A-0A5C01AA0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C459CB-3519-BB90-D51C-21E7689778D8}"/>
              </a:ext>
            </a:extLst>
          </p:cNvPr>
          <p:cNvSpPr>
            <a:spLocks noGrp="1"/>
          </p:cNvSpPr>
          <p:nvPr>
            <p:ph type="dt" sz="half" idx="10"/>
          </p:nvPr>
        </p:nvSpPr>
        <p:spPr/>
        <p:txBody>
          <a:bodyPr/>
          <a:lstStyle/>
          <a:p>
            <a:fld id="{25C059EF-3EF9-4655-8DF4-B771016D0486}" type="datetime1">
              <a:rPr lang="en-AE" smtClean="0"/>
              <a:t>24/02/2025</a:t>
            </a:fld>
            <a:endParaRPr lang="en-AE"/>
          </a:p>
        </p:txBody>
      </p:sp>
      <p:sp>
        <p:nvSpPr>
          <p:cNvPr id="6" name="Footer Placeholder 5">
            <a:extLst>
              <a:ext uri="{FF2B5EF4-FFF2-40B4-BE49-F238E27FC236}">
                <a16:creationId xmlns:a16="http://schemas.microsoft.com/office/drawing/2014/main" id="{F065FE79-7E15-4AEC-CA7D-BC94E89F4C6C}"/>
              </a:ext>
            </a:extLst>
          </p:cNvPr>
          <p:cNvSpPr>
            <a:spLocks noGrp="1"/>
          </p:cNvSpPr>
          <p:nvPr>
            <p:ph type="ftr" sz="quarter" idx="11"/>
          </p:nvPr>
        </p:nvSpPr>
        <p:spPr/>
        <p:txBody>
          <a:bodyPr/>
          <a:lstStyle/>
          <a:p>
            <a:r>
              <a:rPr lang="en-GB"/>
              <a:t>Introduction to Large Language Models</a:t>
            </a:r>
            <a:endParaRPr lang="en-AE"/>
          </a:p>
        </p:txBody>
      </p:sp>
      <p:sp>
        <p:nvSpPr>
          <p:cNvPr id="7" name="Slide Number Placeholder 6">
            <a:extLst>
              <a:ext uri="{FF2B5EF4-FFF2-40B4-BE49-F238E27FC236}">
                <a16:creationId xmlns:a16="http://schemas.microsoft.com/office/drawing/2014/main" id="{BA9C62B5-7C45-9CE0-2BED-BF9988A3D81E}"/>
              </a:ext>
            </a:extLst>
          </p:cNvPr>
          <p:cNvSpPr>
            <a:spLocks noGrp="1"/>
          </p:cNvSpPr>
          <p:nvPr>
            <p:ph type="sldNum" sz="quarter" idx="12"/>
          </p:nvPr>
        </p:nvSpPr>
        <p:spPr/>
        <p:txBody>
          <a:bodyPr/>
          <a:lstStyle/>
          <a:p>
            <a:fld id="{B00AD9F2-6DB0-4CBA-AFAD-96623D96B5AD}" type="slidenum">
              <a:rPr lang="en-AE" smtClean="0"/>
              <a:t>‹#›</a:t>
            </a:fld>
            <a:endParaRPr lang="en-AE"/>
          </a:p>
        </p:txBody>
      </p:sp>
    </p:spTree>
    <p:extLst>
      <p:ext uri="{BB962C8B-B14F-4D97-AF65-F5344CB8AC3E}">
        <p14:creationId xmlns:p14="http://schemas.microsoft.com/office/powerpoint/2010/main" val="227914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EAB7C6-833E-C5A7-B829-31C5E9A320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53D3DE03-433E-8555-D3E0-C9C739990D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8B21E60-5ACC-6A25-9844-F838CC4358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D67ACA-D55E-493A-8E28-CE82456C8262}" type="datetime1">
              <a:rPr lang="en-AE" smtClean="0"/>
              <a:t>24/02/2025</a:t>
            </a:fld>
            <a:endParaRPr lang="en-AE"/>
          </a:p>
        </p:txBody>
      </p:sp>
      <p:sp>
        <p:nvSpPr>
          <p:cNvPr id="5" name="Footer Placeholder 4">
            <a:extLst>
              <a:ext uri="{FF2B5EF4-FFF2-40B4-BE49-F238E27FC236}">
                <a16:creationId xmlns:a16="http://schemas.microsoft.com/office/drawing/2014/main" id="{BEEC8D8F-4760-E2CB-9560-F3FFDC5DCE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Introduction to Large Language Models</a:t>
            </a:r>
            <a:endParaRPr lang="en-AE"/>
          </a:p>
        </p:txBody>
      </p:sp>
      <p:sp>
        <p:nvSpPr>
          <p:cNvPr id="6" name="Slide Number Placeholder 5">
            <a:extLst>
              <a:ext uri="{FF2B5EF4-FFF2-40B4-BE49-F238E27FC236}">
                <a16:creationId xmlns:a16="http://schemas.microsoft.com/office/drawing/2014/main" id="{BA26755B-70F1-896C-273A-49160FD873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0AD9F2-6DB0-4CBA-AFAD-96623D96B5AD}" type="slidenum">
              <a:rPr lang="en-AE" smtClean="0"/>
              <a:t>‹#›</a:t>
            </a:fld>
            <a:endParaRPr lang="en-AE"/>
          </a:p>
        </p:txBody>
      </p:sp>
    </p:spTree>
    <p:extLst>
      <p:ext uri="{BB962C8B-B14F-4D97-AF65-F5344CB8AC3E}">
        <p14:creationId xmlns:p14="http://schemas.microsoft.com/office/powerpoint/2010/main" val="358979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43.png"/><Relationship Id="rId4" Type="http://schemas.microsoft.com/office/2007/relationships/hdphoto" Target="../media/hdphoto11.wdp"/></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0.png"/></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BCB5-2917-1847-9ECB-2D17CCA6B537}"/>
              </a:ext>
            </a:extLst>
          </p:cNvPr>
          <p:cNvSpPr>
            <a:spLocks noGrp="1"/>
          </p:cNvSpPr>
          <p:nvPr>
            <p:ph type="ctrTitle"/>
          </p:nvPr>
        </p:nvSpPr>
        <p:spPr/>
        <p:txBody>
          <a:bodyPr/>
          <a:lstStyle/>
          <a:p>
            <a:r>
              <a:rPr lang="en-US" dirty="0"/>
              <a:t>Advanced Attention Mechanisms &amp; MOE</a:t>
            </a:r>
            <a:endParaRPr lang="en-AE" dirty="0"/>
          </a:p>
        </p:txBody>
      </p:sp>
      <p:sp>
        <p:nvSpPr>
          <p:cNvPr id="3" name="Subtitle 2">
            <a:extLst>
              <a:ext uri="{FF2B5EF4-FFF2-40B4-BE49-F238E27FC236}">
                <a16:creationId xmlns:a16="http://schemas.microsoft.com/office/drawing/2014/main" id="{0CA33AAB-4470-71B7-575F-9D3150D9A33F}"/>
              </a:ext>
            </a:extLst>
          </p:cNvPr>
          <p:cNvSpPr>
            <a:spLocks noGrp="1"/>
          </p:cNvSpPr>
          <p:nvPr>
            <p:ph type="subTitle" idx="1"/>
          </p:nvPr>
        </p:nvSpPr>
        <p:spPr/>
        <p:txBody>
          <a:bodyPr/>
          <a:lstStyle/>
          <a:p>
            <a:r>
              <a:rPr lang="en-US" dirty="0"/>
              <a:t>CS XXX: Introduction to Large Language Models</a:t>
            </a:r>
            <a:endParaRPr lang="en-AE" dirty="0"/>
          </a:p>
        </p:txBody>
      </p:sp>
      <p:sp>
        <p:nvSpPr>
          <p:cNvPr id="4" name="Footer Placeholder 3">
            <a:extLst>
              <a:ext uri="{FF2B5EF4-FFF2-40B4-BE49-F238E27FC236}">
                <a16:creationId xmlns:a16="http://schemas.microsoft.com/office/drawing/2014/main" id="{FE1B256E-7B0B-A346-4874-6791AECB2169}"/>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B1C2818C-23BB-AE32-15DF-C3401533B11E}"/>
              </a:ext>
            </a:extLst>
          </p:cNvPr>
          <p:cNvSpPr>
            <a:spLocks noGrp="1"/>
          </p:cNvSpPr>
          <p:nvPr>
            <p:ph type="sldNum" sz="quarter" idx="12"/>
          </p:nvPr>
        </p:nvSpPr>
        <p:spPr>
          <a:xfrm>
            <a:off x="9296400" y="6356350"/>
            <a:ext cx="2743200" cy="365125"/>
          </a:xfrm>
        </p:spPr>
        <p:txBody>
          <a:bodyPr/>
          <a:lstStyle/>
          <a:p>
            <a:fld id="{B00AD9F2-6DB0-4CBA-AFAD-96623D96B5AD}" type="slidenum">
              <a:rPr lang="en-AE" smtClean="0"/>
              <a:t>1</a:t>
            </a:fld>
            <a:endParaRPr lang="en-AE"/>
          </a:p>
        </p:txBody>
      </p:sp>
    </p:spTree>
    <p:extLst>
      <p:ext uri="{BB962C8B-B14F-4D97-AF65-F5344CB8AC3E}">
        <p14:creationId xmlns:p14="http://schemas.microsoft.com/office/powerpoint/2010/main" val="3496307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52FE1-3002-A957-7DAB-0B5DDAA1D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6BD7A-4252-235B-D181-A66683AF9737}"/>
              </a:ext>
            </a:extLst>
          </p:cNvPr>
          <p:cNvSpPr>
            <a:spLocks noGrp="1"/>
          </p:cNvSpPr>
          <p:nvPr>
            <p:ph type="title"/>
          </p:nvPr>
        </p:nvSpPr>
        <p:spPr>
          <a:xfrm>
            <a:off x="128081" y="83024"/>
            <a:ext cx="11935838" cy="636925"/>
          </a:xfrm>
        </p:spPr>
        <p:txBody>
          <a:bodyPr>
            <a:normAutofit fontScale="90000"/>
          </a:bodyPr>
          <a:lstStyle/>
          <a:p>
            <a:r>
              <a:rPr lang="en-US" dirty="0"/>
              <a:t>KV Cache</a:t>
            </a:r>
            <a:endParaRPr lang="en-AE" dirty="0"/>
          </a:p>
        </p:txBody>
      </p:sp>
      <p:sp>
        <p:nvSpPr>
          <p:cNvPr id="3" name="Content Placeholder 2">
            <a:extLst>
              <a:ext uri="{FF2B5EF4-FFF2-40B4-BE49-F238E27FC236}">
                <a16:creationId xmlns:a16="http://schemas.microsoft.com/office/drawing/2014/main" id="{4402111F-23A1-0C9B-E9B6-53015F419946}"/>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When generating text, it’s important to cache the computation results of previous tokens instead of repeating the same calculation over and over again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1A0F906-C6F8-A47D-6416-DF91E2347BC6}"/>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A75E9EBA-826A-234F-73B4-E37CEB1299AC}"/>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10</a:t>
            </a:fld>
            <a:endParaRPr lang="en-AE" dirty="0"/>
          </a:p>
        </p:txBody>
      </p:sp>
      <p:pic>
        <p:nvPicPr>
          <p:cNvPr id="7" name="Picture 6">
            <a:extLst>
              <a:ext uri="{FF2B5EF4-FFF2-40B4-BE49-F238E27FC236}">
                <a16:creationId xmlns:a16="http://schemas.microsoft.com/office/drawing/2014/main" id="{8D5466BF-C65F-0769-E35B-92594F30FE0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3042811" y="1841165"/>
            <a:ext cx="6106377" cy="4801270"/>
          </a:xfrm>
          <a:prstGeom prst="rect">
            <a:avLst/>
          </a:prstGeom>
        </p:spPr>
      </p:pic>
    </p:spTree>
    <p:extLst>
      <p:ext uri="{BB962C8B-B14F-4D97-AF65-F5344CB8AC3E}">
        <p14:creationId xmlns:p14="http://schemas.microsoft.com/office/powerpoint/2010/main" val="1968422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D2943-5744-77AA-F23F-6D1DBDA7B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D13066-B8EB-3AA4-31F2-B3D7F13BB39F}"/>
              </a:ext>
            </a:extLst>
          </p:cNvPr>
          <p:cNvSpPr>
            <a:spLocks noGrp="1"/>
          </p:cNvSpPr>
          <p:nvPr>
            <p:ph type="title"/>
          </p:nvPr>
        </p:nvSpPr>
        <p:spPr>
          <a:xfrm>
            <a:off x="128081" y="83024"/>
            <a:ext cx="11935838" cy="636925"/>
          </a:xfrm>
        </p:spPr>
        <p:txBody>
          <a:bodyPr>
            <a:normAutofit fontScale="90000"/>
          </a:bodyPr>
          <a:lstStyle/>
          <a:p>
            <a:r>
              <a:rPr lang="en-US" dirty="0"/>
              <a:t>Sliding Window Attention</a:t>
            </a:r>
            <a:endParaRPr lang="en-AE" dirty="0"/>
          </a:p>
        </p:txBody>
      </p:sp>
      <p:sp>
        <p:nvSpPr>
          <p:cNvPr id="3" name="Content Placeholder 2">
            <a:extLst>
              <a:ext uri="{FF2B5EF4-FFF2-40B4-BE49-F238E27FC236}">
                <a16:creationId xmlns:a16="http://schemas.microsoft.com/office/drawing/2014/main" id="{CF031A87-072E-1F19-3409-8625F371A82D}"/>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Attention scores determine how strongly the model on the relationship between certain words</a:t>
            </a: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r>
              <a:rPr lang="en-GB" dirty="0">
                <a:latin typeface="Arial" panose="020B0604020202020204" pitchFamily="34" charset="0"/>
                <a:cs typeface="Arial" panose="020B0604020202020204" pitchFamily="34" charset="0"/>
              </a:rPr>
              <a:t>"love" has high attention on "llamas," it means the model considers "love" important in relation to "llamas."</a:t>
            </a:r>
          </a:p>
          <a:p>
            <a:pPr algn="just"/>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3F5AB58-C650-F828-5A5C-A80B5D4BA1C1}"/>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A77FA16B-488D-FA6D-BBFF-36DF61E15099}"/>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11</a:t>
            </a:fld>
            <a:endParaRPr lang="en-AE" dirty="0"/>
          </a:p>
        </p:txBody>
      </p:sp>
      <p:pic>
        <p:nvPicPr>
          <p:cNvPr id="8" name="Picture 7">
            <a:extLst>
              <a:ext uri="{FF2B5EF4-FFF2-40B4-BE49-F238E27FC236}">
                <a16:creationId xmlns:a16="http://schemas.microsoft.com/office/drawing/2014/main" id="{233FF623-0100-744A-42A2-819981C8B0D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rcRect l="57484"/>
          <a:stretch/>
        </p:blipFill>
        <p:spPr>
          <a:xfrm>
            <a:off x="7051856" y="2228290"/>
            <a:ext cx="1923836" cy="1981477"/>
          </a:xfrm>
          <a:prstGeom prst="rect">
            <a:avLst/>
          </a:prstGeom>
        </p:spPr>
      </p:pic>
      <p:graphicFrame>
        <p:nvGraphicFramePr>
          <p:cNvPr id="9" name="Table 8">
            <a:extLst>
              <a:ext uri="{FF2B5EF4-FFF2-40B4-BE49-F238E27FC236}">
                <a16:creationId xmlns:a16="http://schemas.microsoft.com/office/drawing/2014/main" id="{0BA975E5-AA39-1D33-4BC0-B2F4B94D9AB7}"/>
              </a:ext>
            </a:extLst>
          </p:cNvPr>
          <p:cNvGraphicFramePr>
            <a:graphicFrameLocks noGrp="1"/>
          </p:cNvGraphicFramePr>
          <p:nvPr>
            <p:extLst>
              <p:ext uri="{D42A27DB-BD31-4B8C-83A1-F6EECF244321}">
                <p14:modId xmlns:p14="http://schemas.microsoft.com/office/powerpoint/2010/main" val="573590677"/>
              </p:ext>
            </p:extLst>
          </p:nvPr>
        </p:nvGraphicFramePr>
        <p:xfrm>
          <a:off x="3014577" y="1925458"/>
          <a:ext cx="4182088" cy="2225040"/>
        </p:xfrm>
        <a:graphic>
          <a:graphicData uri="http://schemas.openxmlformats.org/drawingml/2006/table">
            <a:tbl>
              <a:tblPr firstRow="1" bandRow="1">
                <a:tableStyleId>{5940675A-B579-460E-94D1-54222C63F5DA}</a:tableStyleId>
              </a:tblPr>
              <a:tblGrid>
                <a:gridCol w="1096313">
                  <a:extLst>
                    <a:ext uri="{9D8B030D-6E8A-4147-A177-3AD203B41FA5}">
                      <a16:colId xmlns:a16="http://schemas.microsoft.com/office/drawing/2014/main" val="3041693802"/>
                    </a:ext>
                  </a:extLst>
                </a:gridCol>
                <a:gridCol w="617155">
                  <a:extLst>
                    <a:ext uri="{9D8B030D-6E8A-4147-A177-3AD203B41FA5}">
                      <a16:colId xmlns:a16="http://schemas.microsoft.com/office/drawing/2014/main" val="3990550201"/>
                    </a:ext>
                  </a:extLst>
                </a:gridCol>
                <a:gridCol w="617155">
                  <a:extLst>
                    <a:ext uri="{9D8B030D-6E8A-4147-A177-3AD203B41FA5}">
                      <a16:colId xmlns:a16="http://schemas.microsoft.com/office/drawing/2014/main" val="736793838"/>
                    </a:ext>
                  </a:extLst>
                </a:gridCol>
                <a:gridCol w="617155">
                  <a:extLst>
                    <a:ext uri="{9D8B030D-6E8A-4147-A177-3AD203B41FA5}">
                      <a16:colId xmlns:a16="http://schemas.microsoft.com/office/drawing/2014/main" val="170696309"/>
                    </a:ext>
                  </a:extLst>
                </a:gridCol>
                <a:gridCol w="617155">
                  <a:extLst>
                    <a:ext uri="{9D8B030D-6E8A-4147-A177-3AD203B41FA5}">
                      <a16:colId xmlns:a16="http://schemas.microsoft.com/office/drawing/2014/main" val="4051515192"/>
                    </a:ext>
                  </a:extLst>
                </a:gridCol>
                <a:gridCol w="617155">
                  <a:extLst>
                    <a:ext uri="{9D8B030D-6E8A-4147-A177-3AD203B41FA5}">
                      <a16:colId xmlns:a16="http://schemas.microsoft.com/office/drawing/2014/main" val="1871766854"/>
                    </a:ext>
                  </a:extLst>
                </a:gridCol>
              </a:tblGrid>
              <a:tr h="370840">
                <a:tc>
                  <a:txBody>
                    <a:bodyPr/>
                    <a:lstStyle/>
                    <a:p>
                      <a:endParaRPr lang="en-A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100" dirty="0"/>
                        <a:t>I</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love</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llamas</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for</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life</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60571"/>
                  </a:ext>
                </a:extLst>
              </a:tr>
              <a:tr h="370840">
                <a:tc>
                  <a:txBody>
                    <a:bodyPr/>
                    <a:lstStyle/>
                    <a:p>
                      <a:pPr algn="r"/>
                      <a:r>
                        <a:rPr lang="en-US" dirty="0"/>
                        <a:t>I</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lumMod val="50000"/>
                        <a:lumOff val="50000"/>
                      </a:schemeClr>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2">
                        <a:lumMod val="10000"/>
                        <a:lumOff val="90000"/>
                      </a:schemeClr>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2077197269"/>
                  </a:ext>
                </a:extLst>
              </a:tr>
              <a:tr h="370840">
                <a:tc>
                  <a:txBody>
                    <a:bodyPr/>
                    <a:lstStyle/>
                    <a:p>
                      <a:pPr algn="r"/>
                      <a:r>
                        <a:rPr lang="en-US" dirty="0"/>
                        <a:t>love</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tx2">
                        <a:lumMod val="10000"/>
                        <a:lumOff val="90000"/>
                      </a:schemeClr>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tx2">
                        <a:lumMod val="25000"/>
                        <a:lumOff val="75000"/>
                      </a:schemeClr>
                    </a:solidFill>
                  </a:tcPr>
                </a:tc>
                <a:tc>
                  <a:txBody>
                    <a:bodyPr/>
                    <a:lstStyle/>
                    <a:p>
                      <a:pPr algn="ctr"/>
                      <a:endParaRPr lang="en-AE" dirty="0"/>
                    </a:p>
                  </a:txBody>
                  <a:tcPr>
                    <a:solidFill>
                      <a:schemeClr val="bg1"/>
                    </a:solidFill>
                  </a:tcPr>
                </a:tc>
                <a:tc>
                  <a:txBody>
                    <a:bodyPr/>
                    <a:lstStyle/>
                    <a:p>
                      <a:pPr algn="ctr"/>
                      <a:endParaRPr lang="en-AE" dirty="0"/>
                    </a:p>
                  </a:txBody>
                  <a:tcPr>
                    <a:solidFill>
                      <a:schemeClr val="tx2">
                        <a:lumMod val="25000"/>
                        <a:lumOff val="75000"/>
                      </a:schemeClr>
                    </a:solidFill>
                  </a:tcPr>
                </a:tc>
                <a:extLst>
                  <a:ext uri="{0D108BD9-81ED-4DB2-BD59-A6C34878D82A}">
                    <a16:rowId xmlns:a16="http://schemas.microsoft.com/office/drawing/2014/main" val="1468804002"/>
                  </a:ext>
                </a:extLst>
              </a:tr>
              <a:tr h="370840">
                <a:tc>
                  <a:txBody>
                    <a:bodyPr/>
                    <a:lstStyle/>
                    <a:p>
                      <a:pPr algn="r"/>
                      <a:r>
                        <a:rPr lang="en-US" dirty="0"/>
                        <a:t>llamas</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AE" dirty="0"/>
                    </a:p>
                  </a:txBody>
                  <a:tcPr>
                    <a:solidFill>
                      <a:schemeClr val="tx2">
                        <a:lumMod val="25000"/>
                        <a:lumOff val="75000"/>
                      </a:schemeClr>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bg1"/>
                    </a:solidFill>
                  </a:tcPr>
                </a:tc>
                <a:tc>
                  <a:txBody>
                    <a:bodyPr/>
                    <a:lstStyle/>
                    <a:p>
                      <a:pPr algn="ctr"/>
                      <a:endParaRPr lang="en-AE" dirty="0"/>
                    </a:p>
                  </a:txBody>
                  <a:tcPr>
                    <a:solidFill>
                      <a:schemeClr val="tx2">
                        <a:lumMod val="25000"/>
                        <a:lumOff val="75000"/>
                      </a:schemeClr>
                    </a:solidFill>
                  </a:tcPr>
                </a:tc>
                <a:extLst>
                  <a:ext uri="{0D108BD9-81ED-4DB2-BD59-A6C34878D82A}">
                    <a16:rowId xmlns:a16="http://schemas.microsoft.com/office/drawing/2014/main" val="3907675957"/>
                  </a:ext>
                </a:extLst>
              </a:tr>
              <a:tr h="370840">
                <a:tc>
                  <a:txBody>
                    <a:bodyPr/>
                    <a:lstStyle/>
                    <a:p>
                      <a:pPr algn="r"/>
                      <a:r>
                        <a:rPr lang="en-US" dirty="0"/>
                        <a:t>for</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AE" dirty="0"/>
                    </a:p>
                  </a:txBody>
                  <a:tcPr>
                    <a:solidFill>
                      <a:schemeClr val="bg1"/>
                    </a:solidFill>
                  </a:tcPr>
                </a:tc>
                <a:tc>
                  <a:txBody>
                    <a:bodyPr/>
                    <a:lstStyle/>
                    <a:p>
                      <a:pPr algn="ctr"/>
                      <a:endParaRPr lang="en-AE" dirty="0"/>
                    </a:p>
                  </a:txBody>
                  <a:tcPr>
                    <a:solidFill>
                      <a:schemeClr val="bg1"/>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tx2">
                        <a:lumMod val="10000"/>
                        <a:lumOff val="90000"/>
                      </a:schemeClr>
                    </a:solidFill>
                  </a:tcPr>
                </a:tc>
                <a:extLst>
                  <a:ext uri="{0D108BD9-81ED-4DB2-BD59-A6C34878D82A}">
                    <a16:rowId xmlns:a16="http://schemas.microsoft.com/office/drawing/2014/main" val="4275152224"/>
                  </a:ext>
                </a:extLst>
              </a:tr>
              <a:tr h="370840">
                <a:tc>
                  <a:txBody>
                    <a:bodyPr/>
                    <a:lstStyle/>
                    <a:p>
                      <a:pPr algn="r"/>
                      <a:r>
                        <a:rPr lang="en-US" dirty="0"/>
                        <a:t>life</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tx2">
                        <a:lumMod val="25000"/>
                        <a:lumOff val="75000"/>
                      </a:schemeClr>
                    </a:solidFill>
                  </a:tcPr>
                </a:tc>
                <a:tc>
                  <a:txBody>
                    <a:bodyPr/>
                    <a:lstStyle/>
                    <a:p>
                      <a:pPr algn="ctr"/>
                      <a:endParaRPr lang="en-AE" dirty="0"/>
                    </a:p>
                  </a:txBody>
                  <a:tcPr>
                    <a:solidFill>
                      <a:schemeClr val="tx2">
                        <a:lumMod val="10000"/>
                        <a:lumOff val="90000"/>
                      </a:schemeClr>
                    </a:solidFill>
                  </a:tcPr>
                </a:tc>
                <a:tc>
                  <a:txBody>
                    <a:bodyPr/>
                    <a:lstStyle/>
                    <a:p>
                      <a:pPr algn="ctr"/>
                      <a:endParaRPr lang="en-AE" dirty="0"/>
                    </a:p>
                  </a:txBody>
                  <a:tcPr>
                    <a:solidFill>
                      <a:schemeClr val="tx2">
                        <a:lumMod val="25000"/>
                        <a:lumOff val="75000"/>
                      </a:schemeClr>
                    </a:solidFill>
                  </a:tcPr>
                </a:tc>
                <a:tc>
                  <a:txBody>
                    <a:bodyPr/>
                    <a:lstStyle/>
                    <a:p>
                      <a:pPr algn="ctr"/>
                      <a:endParaRPr lang="en-AE" dirty="0"/>
                    </a:p>
                  </a:txBody>
                  <a:tcPr>
                    <a:solidFill>
                      <a:schemeClr val="tx2">
                        <a:lumMod val="10000"/>
                        <a:lumOff val="90000"/>
                      </a:schemeClr>
                    </a:solidFill>
                  </a:tcPr>
                </a:tc>
                <a:tc>
                  <a:txBody>
                    <a:bodyPr/>
                    <a:lstStyle/>
                    <a:p>
                      <a:pPr algn="ctr"/>
                      <a:endParaRPr lang="en-AE" dirty="0"/>
                    </a:p>
                  </a:txBody>
                  <a:tcPr>
                    <a:solidFill>
                      <a:schemeClr val="tx2">
                        <a:lumMod val="50000"/>
                        <a:lumOff val="50000"/>
                      </a:schemeClr>
                    </a:solidFill>
                  </a:tcPr>
                </a:tc>
                <a:extLst>
                  <a:ext uri="{0D108BD9-81ED-4DB2-BD59-A6C34878D82A}">
                    <a16:rowId xmlns:a16="http://schemas.microsoft.com/office/drawing/2014/main" val="3582522370"/>
                  </a:ext>
                </a:extLst>
              </a:tr>
            </a:tbl>
          </a:graphicData>
        </a:graphic>
      </p:graphicFrame>
    </p:spTree>
    <p:extLst>
      <p:ext uri="{BB962C8B-B14F-4D97-AF65-F5344CB8AC3E}">
        <p14:creationId xmlns:p14="http://schemas.microsoft.com/office/powerpoint/2010/main" val="204758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F5320-2CA6-5C4F-E981-8D87915B2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A7B0C-7CB1-3E86-06D2-8550B991ADE4}"/>
              </a:ext>
            </a:extLst>
          </p:cNvPr>
          <p:cNvSpPr>
            <a:spLocks noGrp="1"/>
          </p:cNvSpPr>
          <p:nvPr>
            <p:ph type="title"/>
          </p:nvPr>
        </p:nvSpPr>
        <p:spPr>
          <a:xfrm>
            <a:off x="128081" y="83024"/>
            <a:ext cx="11935838" cy="636925"/>
          </a:xfrm>
        </p:spPr>
        <p:txBody>
          <a:bodyPr>
            <a:normAutofit fontScale="90000"/>
          </a:bodyPr>
          <a:lstStyle/>
          <a:p>
            <a:r>
              <a:rPr lang="en-US" dirty="0"/>
              <a:t>Sliding Window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8195F3-9D1D-D159-CF49-5D498356DDEE}"/>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Full </a:t>
                </a:r>
                <a14:m>
                  <m:oMath xmlns:m="http://schemas.openxmlformats.org/officeDocument/2006/math">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oMath>
                </a14:m>
                <a:r>
                  <a:rPr lang="en-GB" dirty="0">
                    <a:latin typeface="Arial" panose="020B0604020202020204" pitchFamily="34" charset="0"/>
                    <a:cs typeface="Arial" panose="020B0604020202020204" pitchFamily="34" charset="0"/>
                  </a:rPr>
                  <a:t> attention: every token in the input sequence attends to every other token. This means that for an input sequence of length 𝑛, the attention mechanism computes relationships between all 𝑛 tokens, leading to a complexity of </a:t>
                </a:r>
                <a14:m>
                  <m:oMath xmlns:m="http://schemas.openxmlformats.org/officeDocument/2006/math">
                    <m:r>
                      <a:rPr lang="en-US" b="0" i="1" dirty="0" smtClean="0">
                        <a:latin typeface="Cambria Math" panose="02040503050406030204" pitchFamily="18" charset="0"/>
                        <a:cs typeface="Arial" panose="020B0604020202020204" pitchFamily="34" charset="0"/>
                      </a:rPr>
                      <m:t>𝑂</m:t>
                    </m:r>
                    <m:d>
                      <m:dPr>
                        <m:ctrlPr>
                          <a:rPr lang="en-GB" b="0" i="1" dirty="0" smtClean="0">
                            <a:latin typeface="Cambria Math" panose="02040503050406030204" pitchFamily="18" charset="0"/>
                            <a:cs typeface="Arial" panose="020B0604020202020204" pitchFamily="34" charset="0"/>
                          </a:rPr>
                        </m:ctrlPr>
                      </m:dPr>
                      <m:e>
                        <m:sSup>
                          <m:sSupPr>
                            <m:ctrlPr>
                              <a:rPr lang="en-US" b="0" i="1" dirty="0" smtClean="0">
                                <a:latin typeface="Cambria Math" panose="02040503050406030204" pitchFamily="18" charset="0"/>
                                <a:cs typeface="Arial" panose="020B0604020202020204" pitchFamily="34" charset="0"/>
                              </a:rPr>
                            </m:ctrlPr>
                          </m:sSupPr>
                          <m:e>
                            <m:r>
                              <a:rPr lang="en-GB" i="1" dirty="0" smtClean="0">
                                <a:latin typeface="Cambria Math" panose="02040503050406030204" pitchFamily="18" charset="0"/>
                                <a:cs typeface="Arial" panose="020B0604020202020204" pitchFamily="34" charset="0"/>
                              </a:rPr>
                              <m:t>𝑛</m:t>
                            </m:r>
                          </m:e>
                          <m:sup>
                            <m:r>
                              <a:rPr lang="en-GB" i="1" dirty="0" smtClean="0">
                                <a:latin typeface="Cambria Math" panose="02040503050406030204" pitchFamily="18" charset="0"/>
                                <a:cs typeface="Arial" panose="020B0604020202020204" pitchFamily="34" charset="0"/>
                              </a:rPr>
                              <m:t>2</m:t>
                            </m:r>
                          </m:sup>
                        </m:sSup>
                      </m:e>
                    </m:d>
                  </m:oMath>
                </a14:m>
                <a:r>
                  <a:rPr lang="en-GB" dirty="0">
                    <a:latin typeface="Arial" panose="020B0604020202020204" pitchFamily="34" charset="0"/>
                    <a:cs typeface="Arial" panose="020B0604020202020204" pitchFamily="34" charset="0"/>
                  </a:rPr>
                  <a:t> in both computation and memory.</a:t>
                </a: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1B8195F3-9D1D-D159-CF49-5D498356DDEE}"/>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919" t="-2002" r="-1073"/>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2FCFC0A4-FECD-3E8B-4E39-FCC88D24A21E}"/>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A60AFFD1-2CB9-D5CF-A352-6AEE3A781C3A}"/>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12</a:t>
            </a:fld>
            <a:endParaRPr lang="en-AE" dirty="0"/>
          </a:p>
        </p:txBody>
      </p:sp>
      <p:pic>
        <p:nvPicPr>
          <p:cNvPr id="6" name="Picture 5">
            <a:extLst>
              <a:ext uri="{FF2B5EF4-FFF2-40B4-BE49-F238E27FC236}">
                <a16:creationId xmlns:a16="http://schemas.microsoft.com/office/drawing/2014/main" id="{A1CE9E87-8547-6769-8575-B9E5227788A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l="57484"/>
          <a:stretch/>
        </p:blipFill>
        <p:spPr>
          <a:xfrm>
            <a:off x="7051856" y="3227357"/>
            <a:ext cx="1923836" cy="1981477"/>
          </a:xfrm>
          <a:prstGeom prst="rect">
            <a:avLst/>
          </a:prstGeom>
        </p:spPr>
      </p:pic>
      <p:graphicFrame>
        <p:nvGraphicFramePr>
          <p:cNvPr id="7" name="Table 6">
            <a:extLst>
              <a:ext uri="{FF2B5EF4-FFF2-40B4-BE49-F238E27FC236}">
                <a16:creationId xmlns:a16="http://schemas.microsoft.com/office/drawing/2014/main" id="{7D2B4215-9018-A240-0613-DFA3778A5488}"/>
              </a:ext>
            </a:extLst>
          </p:cNvPr>
          <p:cNvGraphicFramePr>
            <a:graphicFrameLocks noGrp="1"/>
          </p:cNvGraphicFramePr>
          <p:nvPr>
            <p:extLst>
              <p:ext uri="{D42A27DB-BD31-4B8C-83A1-F6EECF244321}">
                <p14:modId xmlns:p14="http://schemas.microsoft.com/office/powerpoint/2010/main" val="2239216053"/>
              </p:ext>
            </p:extLst>
          </p:nvPr>
        </p:nvGraphicFramePr>
        <p:xfrm>
          <a:off x="3014577" y="2924525"/>
          <a:ext cx="4182088" cy="2225040"/>
        </p:xfrm>
        <a:graphic>
          <a:graphicData uri="http://schemas.openxmlformats.org/drawingml/2006/table">
            <a:tbl>
              <a:tblPr firstRow="1" bandRow="1">
                <a:tableStyleId>{5940675A-B579-460E-94D1-54222C63F5DA}</a:tableStyleId>
              </a:tblPr>
              <a:tblGrid>
                <a:gridCol w="1096313">
                  <a:extLst>
                    <a:ext uri="{9D8B030D-6E8A-4147-A177-3AD203B41FA5}">
                      <a16:colId xmlns:a16="http://schemas.microsoft.com/office/drawing/2014/main" val="3041693802"/>
                    </a:ext>
                  </a:extLst>
                </a:gridCol>
                <a:gridCol w="617155">
                  <a:extLst>
                    <a:ext uri="{9D8B030D-6E8A-4147-A177-3AD203B41FA5}">
                      <a16:colId xmlns:a16="http://schemas.microsoft.com/office/drawing/2014/main" val="3990550201"/>
                    </a:ext>
                  </a:extLst>
                </a:gridCol>
                <a:gridCol w="617155">
                  <a:extLst>
                    <a:ext uri="{9D8B030D-6E8A-4147-A177-3AD203B41FA5}">
                      <a16:colId xmlns:a16="http://schemas.microsoft.com/office/drawing/2014/main" val="736793838"/>
                    </a:ext>
                  </a:extLst>
                </a:gridCol>
                <a:gridCol w="617155">
                  <a:extLst>
                    <a:ext uri="{9D8B030D-6E8A-4147-A177-3AD203B41FA5}">
                      <a16:colId xmlns:a16="http://schemas.microsoft.com/office/drawing/2014/main" val="170696309"/>
                    </a:ext>
                  </a:extLst>
                </a:gridCol>
                <a:gridCol w="617155">
                  <a:extLst>
                    <a:ext uri="{9D8B030D-6E8A-4147-A177-3AD203B41FA5}">
                      <a16:colId xmlns:a16="http://schemas.microsoft.com/office/drawing/2014/main" val="4051515192"/>
                    </a:ext>
                  </a:extLst>
                </a:gridCol>
                <a:gridCol w="617155">
                  <a:extLst>
                    <a:ext uri="{9D8B030D-6E8A-4147-A177-3AD203B41FA5}">
                      <a16:colId xmlns:a16="http://schemas.microsoft.com/office/drawing/2014/main" val="1871766854"/>
                    </a:ext>
                  </a:extLst>
                </a:gridCol>
              </a:tblGrid>
              <a:tr h="370840">
                <a:tc>
                  <a:txBody>
                    <a:bodyPr/>
                    <a:lstStyle/>
                    <a:p>
                      <a:endParaRPr lang="en-A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100" dirty="0"/>
                        <a:t>I</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love</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llamas</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for</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life</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60571"/>
                  </a:ext>
                </a:extLst>
              </a:tr>
              <a:tr h="370840">
                <a:tc>
                  <a:txBody>
                    <a:bodyPr/>
                    <a:lstStyle/>
                    <a:p>
                      <a:pPr algn="r"/>
                      <a:r>
                        <a:rPr lang="en-US" dirty="0"/>
                        <a:t>I</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lumMod val="50000"/>
                        <a:lumOff val="50000"/>
                      </a:schemeClr>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2">
                        <a:lumMod val="10000"/>
                        <a:lumOff val="90000"/>
                      </a:schemeClr>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2077197269"/>
                  </a:ext>
                </a:extLst>
              </a:tr>
              <a:tr h="370840">
                <a:tc>
                  <a:txBody>
                    <a:bodyPr/>
                    <a:lstStyle/>
                    <a:p>
                      <a:pPr algn="r"/>
                      <a:r>
                        <a:rPr lang="en-US" dirty="0"/>
                        <a:t>love</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tx2">
                        <a:lumMod val="10000"/>
                        <a:lumOff val="90000"/>
                      </a:schemeClr>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tx2">
                        <a:lumMod val="25000"/>
                        <a:lumOff val="75000"/>
                      </a:schemeClr>
                    </a:solidFill>
                  </a:tcPr>
                </a:tc>
                <a:tc>
                  <a:txBody>
                    <a:bodyPr/>
                    <a:lstStyle/>
                    <a:p>
                      <a:pPr algn="ctr"/>
                      <a:endParaRPr lang="en-AE" dirty="0"/>
                    </a:p>
                  </a:txBody>
                  <a:tcPr>
                    <a:solidFill>
                      <a:schemeClr val="bg1"/>
                    </a:solidFill>
                  </a:tcPr>
                </a:tc>
                <a:tc>
                  <a:txBody>
                    <a:bodyPr/>
                    <a:lstStyle/>
                    <a:p>
                      <a:pPr algn="ctr"/>
                      <a:endParaRPr lang="en-AE" dirty="0"/>
                    </a:p>
                  </a:txBody>
                  <a:tcPr>
                    <a:solidFill>
                      <a:schemeClr val="tx2">
                        <a:lumMod val="25000"/>
                        <a:lumOff val="75000"/>
                      </a:schemeClr>
                    </a:solidFill>
                  </a:tcPr>
                </a:tc>
                <a:extLst>
                  <a:ext uri="{0D108BD9-81ED-4DB2-BD59-A6C34878D82A}">
                    <a16:rowId xmlns:a16="http://schemas.microsoft.com/office/drawing/2014/main" val="1468804002"/>
                  </a:ext>
                </a:extLst>
              </a:tr>
              <a:tr h="370840">
                <a:tc>
                  <a:txBody>
                    <a:bodyPr/>
                    <a:lstStyle/>
                    <a:p>
                      <a:pPr algn="r"/>
                      <a:r>
                        <a:rPr lang="en-US" dirty="0"/>
                        <a:t>llamas</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AE" dirty="0"/>
                    </a:p>
                  </a:txBody>
                  <a:tcPr>
                    <a:solidFill>
                      <a:schemeClr val="tx2">
                        <a:lumMod val="25000"/>
                        <a:lumOff val="75000"/>
                      </a:schemeClr>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bg1"/>
                    </a:solidFill>
                  </a:tcPr>
                </a:tc>
                <a:tc>
                  <a:txBody>
                    <a:bodyPr/>
                    <a:lstStyle/>
                    <a:p>
                      <a:pPr algn="ctr"/>
                      <a:endParaRPr lang="en-AE" dirty="0"/>
                    </a:p>
                  </a:txBody>
                  <a:tcPr>
                    <a:solidFill>
                      <a:schemeClr val="tx2">
                        <a:lumMod val="25000"/>
                        <a:lumOff val="75000"/>
                      </a:schemeClr>
                    </a:solidFill>
                  </a:tcPr>
                </a:tc>
                <a:extLst>
                  <a:ext uri="{0D108BD9-81ED-4DB2-BD59-A6C34878D82A}">
                    <a16:rowId xmlns:a16="http://schemas.microsoft.com/office/drawing/2014/main" val="3907675957"/>
                  </a:ext>
                </a:extLst>
              </a:tr>
              <a:tr h="370840">
                <a:tc>
                  <a:txBody>
                    <a:bodyPr/>
                    <a:lstStyle/>
                    <a:p>
                      <a:pPr algn="r"/>
                      <a:r>
                        <a:rPr lang="en-US" dirty="0"/>
                        <a:t>for</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AE" dirty="0"/>
                    </a:p>
                  </a:txBody>
                  <a:tcPr>
                    <a:solidFill>
                      <a:schemeClr val="bg1"/>
                    </a:solidFill>
                  </a:tcPr>
                </a:tc>
                <a:tc>
                  <a:txBody>
                    <a:bodyPr/>
                    <a:lstStyle/>
                    <a:p>
                      <a:pPr algn="ctr"/>
                      <a:endParaRPr lang="en-AE" dirty="0"/>
                    </a:p>
                  </a:txBody>
                  <a:tcPr>
                    <a:solidFill>
                      <a:schemeClr val="bg1"/>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tx2">
                        <a:lumMod val="10000"/>
                        <a:lumOff val="90000"/>
                      </a:schemeClr>
                    </a:solidFill>
                  </a:tcPr>
                </a:tc>
                <a:extLst>
                  <a:ext uri="{0D108BD9-81ED-4DB2-BD59-A6C34878D82A}">
                    <a16:rowId xmlns:a16="http://schemas.microsoft.com/office/drawing/2014/main" val="4275152224"/>
                  </a:ext>
                </a:extLst>
              </a:tr>
              <a:tr h="370840">
                <a:tc>
                  <a:txBody>
                    <a:bodyPr/>
                    <a:lstStyle/>
                    <a:p>
                      <a:pPr algn="r"/>
                      <a:r>
                        <a:rPr lang="en-US" dirty="0"/>
                        <a:t>life</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tx2">
                        <a:lumMod val="25000"/>
                        <a:lumOff val="75000"/>
                      </a:schemeClr>
                    </a:solidFill>
                  </a:tcPr>
                </a:tc>
                <a:tc>
                  <a:txBody>
                    <a:bodyPr/>
                    <a:lstStyle/>
                    <a:p>
                      <a:pPr algn="ctr"/>
                      <a:endParaRPr lang="en-AE" dirty="0"/>
                    </a:p>
                  </a:txBody>
                  <a:tcPr>
                    <a:solidFill>
                      <a:schemeClr val="tx2">
                        <a:lumMod val="10000"/>
                        <a:lumOff val="90000"/>
                      </a:schemeClr>
                    </a:solidFill>
                  </a:tcPr>
                </a:tc>
                <a:tc>
                  <a:txBody>
                    <a:bodyPr/>
                    <a:lstStyle/>
                    <a:p>
                      <a:pPr algn="ctr"/>
                      <a:endParaRPr lang="en-AE" dirty="0"/>
                    </a:p>
                  </a:txBody>
                  <a:tcPr>
                    <a:solidFill>
                      <a:schemeClr val="tx2">
                        <a:lumMod val="25000"/>
                        <a:lumOff val="75000"/>
                      </a:schemeClr>
                    </a:solidFill>
                  </a:tcPr>
                </a:tc>
                <a:tc>
                  <a:txBody>
                    <a:bodyPr/>
                    <a:lstStyle/>
                    <a:p>
                      <a:pPr algn="ctr"/>
                      <a:endParaRPr lang="en-AE" dirty="0"/>
                    </a:p>
                  </a:txBody>
                  <a:tcPr>
                    <a:solidFill>
                      <a:schemeClr val="tx2">
                        <a:lumMod val="10000"/>
                        <a:lumOff val="90000"/>
                      </a:schemeClr>
                    </a:solidFill>
                  </a:tcPr>
                </a:tc>
                <a:tc>
                  <a:txBody>
                    <a:bodyPr/>
                    <a:lstStyle/>
                    <a:p>
                      <a:pPr algn="ctr"/>
                      <a:endParaRPr lang="en-AE" dirty="0"/>
                    </a:p>
                  </a:txBody>
                  <a:tcPr>
                    <a:solidFill>
                      <a:schemeClr val="tx2">
                        <a:lumMod val="50000"/>
                        <a:lumOff val="50000"/>
                      </a:schemeClr>
                    </a:solidFill>
                  </a:tcPr>
                </a:tc>
                <a:extLst>
                  <a:ext uri="{0D108BD9-81ED-4DB2-BD59-A6C34878D82A}">
                    <a16:rowId xmlns:a16="http://schemas.microsoft.com/office/drawing/2014/main" val="3582522370"/>
                  </a:ext>
                </a:extLst>
              </a:tr>
            </a:tbl>
          </a:graphicData>
        </a:graphic>
      </p:graphicFrame>
    </p:spTree>
    <p:extLst>
      <p:ext uri="{BB962C8B-B14F-4D97-AF65-F5344CB8AC3E}">
        <p14:creationId xmlns:p14="http://schemas.microsoft.com/office/powerpoint/2010/main" val="3683396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F6028-3F55-8677-05F8-0DDADF607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8218C-A173-EB8E-FE3E-7DF6515E69E3}"/>
              </a:ext>
            </a:extLst>
          </p:cNvPr>
          <p:cNvSpPr>
            <a:spLocks noGrp="1"/>
          </p:cNvSpPr>
          <p:nvPr>
            <p:ph type="title"/>
          </p:nvPr>
        </p:nvSpPr>
        <p:spPr>
          <a:xfrm>
            <a:off x="128081" y="83024"/>
            <a:ext cx="11935838" cy="636925"/>
          </a:xfrm>
        </p:spPr>
        <p:txBody>
          <a:bodyPr>
            <a:normAutofit fontScale="90000"/>
          </a:bodyPr>
          <a:lstStyle/>
          <a:p>
            <a:r>
              <a:rPr lang="en-US" dirty="0"/>
              <a:t>Sliding Window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277ED3-500F-41DD-9CF4-653DA80FE868}"/>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Full </a:t>
                </a:r>
                <a14:m>
                  <m:oMath xmlns:m="http://schemas.openxmlformats.org/officeDocument/2006/math">
                    <m:f>
                      <m:fPr>
                        <m:ctrlPr>
                          <a:rPr lang="en-US" b="0" i="1" smtClean="0">
                            <a:latin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num>
                      <m:den>
                        <m:r>
                          <a:rPr lang="en-US" b="0" i="1" smtClean="0">
                            <a:latin typeface="Cambria Math" panose="02040503050406030204" pitchFamily="18" charset="0"/>
                            <a:cs typeface="Arial" panose="020B0604020202020204" pitchFamily="34" charset="0"/>
                          </a:rPr>
                          <m:t>2</m:t>
                        </m:r>
                      </m:den>
                    </m:f>
                  </m:oMath>
                </a14:m>
                <a:r>
                  <a:rPr lang="en-GB" dirty="0">
                    <a:latin typeface="Arial" panose="020B0604020202020204" pitchFamily="34" charset="0"/>
                    <a:cs typeface="Arial" panose="020B0604020202020204" pitchFamily="34" charset="0"/>
                  </a:rPr>
                  <a:t> attention: each token can only attend to itself and past tokens, preventing information leakage from future tokens. This introduces a triangular mask in the attention matrix, effectively halving the number of token pairs considered.</a:t>
                </a: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0277ED3-500F-41DD-9CF4-653DA80FE868}"/>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919" r="-1073"/>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50D383D1-A98E-7577-5BBE-9AAD678945C4}"/>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D491C672-08D8-383E-6C80-1A737A225108}"/>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13</a:t>
            </a:fld>
            <a:endParaRPr lang="en-AE" dirty="0"/>
          </a:p>
        </p:txBody>
      </p:sp>
      <p:pic>
        <p:nvPicPr>
          <p:cNvPr id="10" name="Picture 9">
            <a:extLst>
              <a:ext uri="{FF2B5EF4-FFF2-40B4-BE49-F238E27FC236}">
                <a16:creationId xmlns:a16="http://schemas.microsoft.com/office/drawing/2014/main" id="{943BBAFF-B807-DD98-0BC1-85D79DE8804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l="57484"/>
          <a:stretch/>
        </p:blipFill>
        <p:spPr>
          <a:xfrm>
            <a:off x="7051856" y="3151157"/>
            <a:ext cx="1923836" cy="1981477"/>
          </a:xfrm>
          <a:prstGeom prst="rect">
            <a:avLst/>
          </a:prstGeom>
        </p:spPr>
      </p:pic>
      <p:graphicFrame>
        <p:nvGraphicFramePr>
          <p:cNvPr id="11" name="Table 10">
            <a:extLst>
              <a:ext uri="{FF2B5EF4-FFF2-40B4-BE49-F238E27FC236}">
                <a16:creationId xmlns:a16="http://schemas.microsoft.com/office/drawing/2014/main" id="{BED6A359-16B2-6CA3-B310-1C5CB0EABF82}"/>
              </a:ext>
            </a:extLst>
          </p:cNvPr>
          <p:cNvGraphicFramePr>
            <a:graphicFrameLocks noGrp="1"/>
          </p:cNvGraphicFramePr>
          <p:nvPr>
            <p:extLst>
              <p:ext uri="{D42A27DB-BD31-4B8C-83A1-F6EECF244321}">
                <p14:modId xmlns:p14="http://schemas.microsoft.com/office/powerpoint/2010/main" val="3909785326"/>
              </p:ext>
            </p:extLst>
          </p:nvPr>
        </p:nvGraphicFramePr>
        <p:xfrm>
          <a:off x="3014577" y="2848325"/>
          <a:ext cx="4182088" cy="2225040"/>
        </p:xfrm>
        <a:graphic>
          <a:graphicData uri="http://schemas.openxmlformats.org/drawingml/2006/table">
            <a:tbl>
              <a:tblPr firstRow="1" bandRow="1">
                <a:tableStyleId>{5940675A-B579-460E-94D1-54222C63F5DA}</a:tableStyleId>
              </a:tblPr>
              <a:tblGrid>
                <a:gridCol w="1096313">
                  <a:extLst>
                    <a:ext uri="{9D8B030D-6E8A-4147-A177-3AD203B41FA5}">
                      <a16:colId xmlns:a16="http://schemas.microsoft.com/office/drawing/2014/main" val="3041693802"/>
                    </a:ext>
                  </a:extLst>
                </a:gridCol>
                <a:gridCol w="617155">
                  <a:extLst>
                    <a:ext uri="{9D8B030D-6E8A-4147-A177-3AD203B41FA5}">
                      <a16:colId xmlns:a16="http://schemas.microsoft.com/office/drawing/2014/main" val="3990550201"/>
                    </a:ext>
                  </a:extLst>
                </a:gridCol>
                <a:gridCol w="617155">
                  <a:extLst>
                    <a:ext uri="{9D8B030D-6E8A-4147-A177-3AD203B41FA5}">
                      <a16:colId xmlns:a16="http://schemas.microsoft.com/office/drawing/2014/main" val="736793838"/>
                    </a:ext>
                  </a:extLst>
                </a:gridCol>
                <a:gridCol w="617155">
                  <a:extLst>
                    <a:ext uri="{9D8B030D-6E8A-4147-A177-3AD203B41FA5}">
                      <a16:colId xmlns:a16="http://schemas.microsoft.com/office/drawing/2014/main" val="170696309"/>
                    </a:ext>
                  </a:extLst>
                </a:gridCol>
                <a:gridCol w="617155">
                  <a:extLst>
                    <a:ext uri="{9D8B030D-6E8A-4147-A177-3AD203B41FA5}">
                      <a16:colId xmlns:a16="http://schemas.microsoft.com/office/drawing/2014/main" val="4051515192"/>
                    </a:ext>
                  </a:extLst>
                </a:gridCol>
                <a:gridCol w="617155">
                  <a:extLst>
                    <a:ext uri="{9D8B030D-6E8A-4147-A177-3AD203B41FA5}">
                      <a16:colId xmlns:a16="http://schemas.microsoft.com/office/drawing/2014/main" val="1871766854"/>
                    </a:ext>
                  </a:extLst>
                </a:gridCol>
              </a:tblGrid>
              <a:tr h="370840">
                <a:tc>
                  <a:txBody>
                    <a:bodyPr/>
                    <a:lstStyle/>
                    <a:p>
                      <a:endParaRPr lang="en-A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100" dirty="0"/>
                        <a:t>I</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love</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llamas</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for</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life</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60571"/>
                  </a:ext>
                </a:extLst>
              </a:tr>
              <a:tr h="370840">
                <a:tc>
                  <a:txBody>
                    <a:bodyPr/>
                    <a:lstStyle/>
                    <a:p>
                      <a:pPr algn="r"/>
                      <a:r>
                        <a:rPr lang="en-US" dirty="0"/>
                        <a:t>I</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lumMod val="50000"/>
                        <a:lumOff val="50000"/>
                      </a:schemeClr>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1"/>
                    </a:solidFill>
                  </a:tcPr>
                </a:tc>
                <a:extLst>
                  <a:ext uri="{0D108BD9-81ED-4DB2-BD59-A6C34878D82A}">
                    <a16:rowId xmlns:a16="http://schemas.microsoft.com/office/drawing/2014/main" val="2077197269"/>
                  </a:ext>
                </a:extLst>
              </a:tr>
              <a:tr h="370840">
                <a:tc>
                  <a:txBody>
                    <a:bodyPr/>
                    <a:lstStyle/>
                    <a:p>
                      <a:pPr algn="r"/>
                      <a:r>
                        <a:rPr lang="en-US" dirty="0"/>
                        <a:t>love</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tx2">
                        <a:lumMod val="10000"/>
                        <a:lumOff val="90000"/>
                      </a:schemeClr>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tx1"/>
                    </a:solidFill>
                  </a:tcPr>
                </a:tc>
                <a:tc>
                  <a:txBody>
                    <a:bodyPr/>
                    <a:lstStyle/>
                    <a:p>
                      <a:pPr algn="ctr"/>
                      <a:endParaRPr lang="en-AE" dirty="0"/>
                    </a:p>
                  </a:txBody>
                  <a:tcPr>
                    <a:solidFill>
                      <a:schemeClr val="tx1"/>
                    </a:solidFill>
                  </a:tcPr>
                </a:tc>
                <a:tc>
                  <a:txBody>
                    <a:bodyPr/>
                    <a:lstStyle/>
                    <a:p>
                      <a:pPr algn="ctr"/>
                      <a:endParaRPr lang="en-AE" dirty="0"/>
                    </a:p>
                  </a:txBody>
                  <a:tcPr>
                    <a:solidFill>
                      <a:schemeClr val="tx1"/>
                    </a:solidFill>
                  </a:tcPr>
                </a:tc>
                <a:extLst>
                  <a:ext uri="{0D108BD9-81ED-4DB2-BD59-A6C34878D82A}">
                    <a16:rowId xmlns:a16="http://schemas.microsoft.com/office/drawing/2014/main" val="1468804002"/>
                  </a:ext>
                </a:extLst>
              </a:tr>
              <a:tr h="370840">
                <a:tc>
                  <a:txBody>
                    <a:bodyPr/>
                    <a:lstStyle/>
                    <a:p>
                      <a:pPr algn="r"/>
                      <a:r>
                        <a:rPr lang="en-US" dirty="0"/>
                        <a:t>llamas</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AE" dirty="0"/>
                    </a:p>
                  </a:txBody>
                  <a:tcPr>
                    <a:solidFill>
                      <a:schemeClr val="tx2">
                        <a:lumMod val="25000"/>
                        <a:lumOff val="75000"/>
                      </a:schemeClr>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tx1"/>
                    </a:solidFill>
                  </a:tcPr>
                </a:tc>
                <a:tc>
                  <a:txBody>
                    <a:bodyPr/>
                    <a:lstStyle/>
                    <a:p>
                      <a:pPr algn="ctr"/>
                      <a:endParaRPr lang="en-AE" dirty="0"/>
                    </a:p>
                  </a:txBody>
                  <a:tcPr>
                    <a:solidFill>
                      <a:schemeClr val="tx1"/>
                    </a:solidFill>
                  </a:tcPr>
                </a:tc>
                <a:extLst>
                  <a:ext uri="{0D108BD9-81ED-4DB2-BD59-A6C34878D82A}">
                    <a16:rowId xmlns:a16="http://schemas.microsoft.com/office/drawing/2014/main" val="3907675957"/>
                  </a:ext>
                </a:extLst>
              </a:tr>
              <a:tr h="370840">
                <a:tc>
                  <a:txBody>
                    <a:bodyPr/>
                    <a:lstStyle/>
                    <a:p>
                      <a:pPr algn="r"/>
                      <a:r>
                        <a:rPr lang="en-US" dirty="0"/>
                        <a:t>for</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AE" dirty="0"/>
                    </a:p>
                  </a:txBody>
                  <a:tcPr>
                    <a:solidFill>
                      <a:schemeClr val="bg1"/>
                    </a:solidFill>
                  </a:tcPr>
                </a:tc>
                <a:tc>
                  <a:txBody>
                    <a:bodyPr/>
                    <a:lstStyle/>
                    <a:p>
                      <a:pPr algn="ctr"/>
                      <a:endParaRPr lang="en-AE" dirty="0"/>
                    </a:p>
                  </a:txBody>
                  <a:tcPr>
                    <a:solidFill>
                      <a:schemeClr val="bg1"/>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tx1"/>
                    </a:solidFill>
                  </a:tcPr>
                </a:tc>
                <a:extLst>
                  <a:ext uri="{0D108BD9-81ED-4DB2-BD59-A6C34878D82A}">
                    <a16:rowId xmlns:a16="http://schemas.microsoft.com/office/drawing/2014/main" val="4275152224"/>
                  </a:ext>
                </a:extLst>
              </a:tr>
              <a:tr h="370840">
                <a:tc>
                  <a:txBody>
                    <a:bodyPr/>
                    <a:lstStyle/>
                    <a:p>
                      <a:pPr algn="r"/>
                      <a:r>
                        <a:rPr lang="en-US" dirty="0"/>
                        <a:t>life</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tx2">
                        <a:lumMod val="25000"/>
                        <a:lumOff val="75000"/>
                      </a:schemeClr>
                    </a:solidFill>
                  </a:tcPr>
                </a:tc>
                <a:tc>
                  <a:txBody>
                    <a:bodyPr/>
                    <a:lstStyle/>
                    <a:p>
                      <a:pPr algn="ctr"/>
                      <a:endParaRPr lang="en-AE" dirty="0"/>
                    </a:p>
                  </a:txBody>
                  <a:tcPr>
                    <a:solidFill>
                      <a:schemeClr val="tx2">
                        <a:lumMod val="10000"/>
                        <a:lumOff val="90000"/>
                      </a:schemeClr>
                    </a:solidFill>
                  </a:tcPr>
                </a:tc>
                <a:tc>
                  <a:txBody>
                    <a:bodyPr/>
                    <a:lstStyle/>
                    <a:p>
                      <a:pPr algn="ctr"/>
                      <a:endParaRPr lang="en-AE" dirty="0"/>
                    </a:p>
                  </a:txBody>
                  <a:tcPr>
                    <a:solidFill>
                      <a:schemeClr val="tx2">
                        <a:lumMod val="25000"/>
                        <a:lumOff val="75000"/>
                      </a:schemeClr>
                    </a:solidFill>
                  </a:tcPr>
                </a:tc>
                <a:tc>
                  <a:txBody>
                    <a:bodyPr/>
                    <a:lstStyle/>
                    <a:p>
                      <a:pPr algn="ctr"/>
                      <a:endParaRPr lang="en-AE" dirty="0"/>
                    </a:p>
                  </a:txBody>
                  <a:tcPr>
                    <a:solidFill>
                      <a:schemeClr val="tx2">
                        <a:lumMod val="10000"/>
                        <a:lumOff val="90000"/>
                      </a:schemeClr>
                    </a:solidFill>
                  </a:tcPr>
                </a:tc>
                <a:tc>
                  <a:txBody>
                    <a:bodyPr/>
                    <a:lstStyle/>
                    <a:p>
                      <a:pPr algn="ctr"/>
                      <a:endParaRPr lang="en-AE" dirty="0"/>
                    </a:p>
                  </a:txBody>
                  <a:tcPr>
                    <a:solidFill>
                      <a:schemeClr val="tx2">
                        <a:lumMod val="50000"/>
                        <a:lumOff val="50000"/>
                      </a:schemeClr>
                    </a:solidFill>
                  </a:tcPr>
                </a:tc>
                <a:extLst>
                  <a:ext uri="{0D108BD9-81ED-4DB2-BD59-A6C34878D82A}">
                    <a16:rowId xmlns:a16="http://schemas.microsoft.com/office/drawing/2014/main" val="3582522370"/>
                  </a:ext>
                </a:extLst>
              </a:tr>
            </a:tbl>
          </a:graphicData>
        </a:graphic>
      </p:graphicFrame>
    </p:spTree>
    <p:extLst>
      <p:ext uri="{BB962C8B-B14F-4D97-AF65-F5344CB8AC3E}">
        <p14:creationId xmlns:p14="http://schemas.microsoft.com/office/powerpoint/2010/main" val="4207567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D70E9-6430-574F-E92E-E81498C0D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D7EFF-F932-098E-4840-857F5C15E6B3}"/>
              </a:ext>
            </a:extLst>
          </p:cNvPr>
          <p:cNvSpPr>
            <a:spLocks noGrp="1"/>
          </p:cNvSpPr>
          <p:nvPr>
            <p:ph type="title"/>
          </p:nvPr>
        </p:nvSpPr>
        <p:spPr>
          <a:xfrm>
            <a:off x="128081" y="83024"/>
            <a:ext cx="11935838" cy="636925"/>
          </a:xfrm>
        </p:spPr>
        <p:txBody>
          <a:bodyPr>
            <a:normAutofit fontScale="90000"/>
          </a:bodyPr>
          <a:lstStyle/>
          <a:p>
            <a:r>
              <a:rPr lang="en-US" dirty="0"/>
              <a:t>Sliding Window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5CC53F-BD6D-364E-F3C4-476AE6850985}"/>
                  </a:ext>
                </a:extLst>
              </p:cNvPr>
              <p:cNvSpPr>
                <a:spLocks noGrp="1"/>
              </p:cNvSpPr>
              <p:nvPr>
                <p:ph idx="1"/>
              </p:nvPr>
            </p:nvSpPr>
            <p:spPr>
              <a:xfrm>
                <a:off x="128081" y="875488"/>
                <a:ext cx="11935838" cy="5480861"/>
              </a:xfrm>
            </p:spPr>
            <p:txBody>
              <a:bodyPr>
                <a:normAutofit fontScale="92500" lnSpcReduction="10000"/>
              </a:bodyPr>
              <a:lstStyle/>
              <a:p>
                <a:pPr algn="just"/>
                <a:r>
                  <a:rPr lang="en-US" dirty="0">
                    <a:latin typeface="Arial" panose="020B0604020202020204" pitchFamily="34" charset="0"/>
                    <a:cs typeface="Arial" panose="020B0604020202020204" pitchFamily="34" charset="0"/>
                  </a:rPr>
                  <a:t>Sliding Window Attention: </a:t>
                </a:r>
                <a:r>
                  <a:rPr lang="en-GB" dirty="0">
                    <a:latin typeface="Arial" panose="020B0604020202020204" pitchFamily="34" charset="0"/>
                    <a:cs typeface="Arial" panose="020B0604020202020204" pitchFamily="34" charset="0"/>
                  </a:rPr>
                  <a:t>Sliding Window Attention (SWA) is a more efficient alternative to full </a:t>
                </a:r>
                <a14:m>
                  <m:oMath xmlns:m="http://schemas.openxmlformats.org/officeDocument/2006/math">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oMath>
                </a14:m>
                <a:r>
                  <a:rPr lang="en-GB" dirty="0">
                    <a:latin typeface="Arial" panose="020B0604020202020204" pitchFamily="34" charset="0"/>
                    <a:cs typeface="Arial" panose="020B0604020202020204" pitchFamily="34" charset="0"/>
                  </a:rPr>
                  <a:t> attention, designed to reduce computational complexity by limiting the number of attended tokens per position. Instead of attending to all past and future tokens, each token only attends to a fixed-size local window around it.</a:t>
                </a:r>
              </a:p>
              <a:p>
                <a:pPr algn="just"/>
                <a:r>
                  <a:rPr lang="en-GB" dirty="0">
                    <a:latin typeface="Arial" panose="020B0604020202020204" pitchFamily="34" charset="0"/>
                    <a:cs typeface="Arial" panose="020B0604020202020204" pitchFamily="34" charset="0"/>
                  </a:rPr>
                  <a:t>Fixed Window Size 𝑤: Each token only attends to 𝑤 tokens before and after it. If </a:t>
                </a:r>
                <a14:m>
                  <m:oMath xmlns:m="http://schemas.openxmlformats.org/officeDocument/2006/math">
                    <m:r>
                      <a:rPr lang="en-US" b="0" i="1" smtClean="0">
                        <a:latin typeface="Cambria Math" panose="02040503050406030204" pitchFamily="18" charset="0"/>
                        <a:cs typeface="Arial" panose="020B0604020202020204" pitchFamily="34" charset="0"/>
                      </a:rPr>
                      <m:t>𝑤</m:t>
                    </m:r>
                    <m:r>
                      <a:rPr lang="en-US" b="0" i="1" smtClean="0">
                        <a:latin typeface="Cambria Math" panose="02040503050406030204" pitchFamily="18" charset="0"/>
                        <a:cs typeface="Arial" panose="020B0604020202020204" pitchFamily="34" charset="0"/>
                      </a:rPr>
                      <m:t>=1</m:t>
                    </m:r>
                  </m:oMath>
                </a14:m>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algn="just"/>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𝑛𝑤</m:t>
                    </m:r>
                    <m:r>
                      <a:rPr lang="en-US" b="0" i="1" smtClean="0">
                        <a:latin typeface="Cambria Math" panose="02040503050406030204" pitchFamily="18" charset="0"/>
                        <a:cs typeface="Arial" panose="020B0604020202020204" pitchFamily="34" charset="0"/>
                      </a:rPr>
                      <m:t>)</m:t>
                    </m:r>
                  </m:oMath>
                </a14:m>
                <a:r>
                  <a:rPr lang="en-GB" dirty="0">
                    <a:latin typeface="Arial" panose="020B0604020202020204" pitchFamily="34" charset="0"/>
                    <a:cs typeface="Arial" panose="020B0604020202020204" pitchFamily="34" charset="0"/>
                  </a:rPr>
                  <a:t> instead of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GB" dirty="0">
                    <a:latin typeface="Arial" panose="020B0604020202020204" pitchFamily="34" charset="0"/>
                    <a:cs typeface="Arial" panose="020B0604020202020204" pitchFamily="34" charset="0"/>
                  </a:rPr>
                  <a:t> making it more scalable for long sequences</a:t>
                </a:r>
              </a:p>
            </p:txBody>
          </p:sp>
        </mc:Choice>
        <mc:Fallback xmlns="">
          <p:sp>
            <p:nvSpPr>
              <p:cNvPr id="3" name="Content Placeholder 2">
                <a:extLst>
                  <a:ext uri="{FF2B5EF4-FFF2-40B4-BE49-F238E27FC236}">
                    <a16:creationId xmlns:a16="http://schemas.microsoft.com/office/drawing/2014/main" id="{865CC53F-BD6D-364E-F3C4-476AE6850985}"/>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766" t="-2558" r="-919"/>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2329375C-4678-17C4-20E4-DED8FBCE81AD}"/>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52B81AB6-338D-99D9-E284-1391EF342C88}"/>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14</a:t>
            </a:fld>
            <a:endParaRPr lang="en-AE" dirty="0"/>
          </a:p>
        </p:txBody>
      </p:sp>
      <p:pic>
        <p:nvPicPr>
          <p:cNvPr id="6" name="Picture 5">
            <a:extLst>
              <a:ext uri="{FF2B5EF4-FFF2-40B4-BE49-F238E27FC236}">
                <a16:creationId xmlns:a16="http://schemas.microsoft.com/office/drawing/2014/main" id="{85B15F59-AED0-2F3D-066A-A36DB67DC1E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l="57484"/>
          <a:stretch/>
        </p:blipFill>
        <p:spPr>
          <a:xfrm>
            <a:off x="7051856" y="3455954"/>
            <a:ext cx="1923836" cy="1981477"/>
          </a:xfrm>
          <a:prstGeom prst="rect">
            <a:avLst/>
          </a:prstGeom>
        </p:spPr>
      </p:pic>
      <p:graphicFrame>
        <p:nvGraphicFramePr>
          <p:cNvPr id="7" name="Table 6">
            <a:extLst>
              <a:ext uri="{FF2B5EF4-FFF2-40B4-BE49-F238E27FC236}">
                <a16:creationId xmlns:a16="http://schemas.microsoft.com/office/drawing/2014/main" id="{965AB0F0-85DF-273A-2BD6-4CABF153FDCA}"/>
              </a:ext>
            </a:extLst>
          </p:cNvPr>
          <p:cNvGraphicFramePr>
            <a:graphicFrameLocks noGrp="1"/>
          </p:cNvGraphicFramePr>
          <p:nvPr>
            <p:extLst>
              <p:ext uri="{D42A27DB-BD31-4B8C-83A1-F6EECF244321}">
                <p14:modId xmlns:p14="http://schemas.microsoft.com/office/powerpoint/2010/main" val="626478597"/>
              </p:ext>
            </p:extLst>
          </p:nvPr>
        </p:nvGraphicFramePr>
        <p:xfrm>
          <a:off x="3014577" y="3153122"/>
          <a:ext cx="4182088" cy="2225040"/>
        </p:xfrm>
        <a:graphic>
          <a:graphicData uri="http://schemas.openxmlformats.org/drawingml/2006/table">
            <a:tbl>
              <a:tblPr firstRow="1" bandRow="1">
                <a:tableStyleId>{5940675A-B579-460E-94D1-54222C63F5DA}</a:tableStyleId>
              </a:tblPr>
              <a:tblGrid>
                <a:gridCol w="1096313">
                  <a:extLst>
                    <a:ext uri="{9D8B030D-6E8A-4147-A177-3AD203B41FA5}">
                      <a16:colId xmlns:a16="http://schemas.microsoft.com/office/drawing/2014/main" val="3041693802"/>
                    </a:ext>
                  </a:extLst>
                </a:gridCol>
                <a:gridCol w="617155">
                  <a:extLst>
                    <a:ext uri="{9D8B030D-6E8A-4147-A177-3AD203B41FA5}">
                      <a16:colId xmlns:a16="http://schemas.microsoft.com/office/drawing/2014/main" val="3990550201"/>
                    </a:ext>
                  </a:extLst>
                </a:gridCol>
                <a:gridCol w="617155">
                  <a:extLst>
                    <a:ext uri="{9D8B030D-6E8A-4147-A177-3AD203B41FA5}">
                      <a16:colId xmlns:a16="http://schemas.microsoft.com/office/drawing/2014/main" val="736793838"/>
                    </a:ext>
                  </a:extLst>
                </a:gridCol>
                <a:gridCol w="617155">
                  <a:extLst>
                    <a:ext uri="{9D8B030D-6E8A-4147-A177-3AD203B41FA5}">
                      <a16:colId xmlns:a16="http://schemas.microsoft.com/office/drawing/2014/main" val="170696309"/>
                    </a:ext>
                  </a:extLst>
                </a:gridCol>
                <a:gridCol w="617155">
                  <a:extLst>
                    <a:ext uri="{9D8B030D-6E8A-4147-A177-3AD203B41FA5}">
                      <a16:colId xmlns:a16="http://schemas.microsoft.com/office/drawing/2014/main" val="4051515192"/>
                    </a:ext>
                  </a:extLst>
                </a:gridCol>
                <a:gridCol w="617155">
                  <a:extLst>
                    <a:ext uri="{9D8B030D-6E8A-4147-A177-3AD203B41FA5}">
                      <a16:colId xmlns:a16="http://schemas.microsoft.com/office/drawing/2014/main" val="1871766854"/>
                    </a:ext>
                  </a:extLst>
                </a:gridCol>
              </a:tblGrid>
              <a:tr h="370840">
                <a:tc>
                  <a:txBody>
                    <a:bodyPr/>
                    <a:lstStyle/>
                    <a:p>
                      <a:endParaRPr lang="en-A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100" dirty="0"/>
                        <a:t>I</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love</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llamas</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for</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life</a:t>
                      </a:r>
                      <a:endParaRPr lang="en-AE"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60571"/>
                  </a:ext>
                </a:extLst>
              </a:tr>
              <a:tr h="370840">
                <a:tc>
                  <a:txBody>
                    <a:bodyPr/>
                    <a:lstStyle/>
                    <a:p>
                      <a:pPr algn="r"/>
                      <a:r>
                        <a:rPr lang="en-US" dirty="0"/>
                        <a:t>I</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lumMod val="50000"/>
                        <a:lumOff val="50000"/>
                      </a:schemeClr>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2">
                        <a:lumMod val="10000"/>
                        <a:lumOff val="90000"/>
                      </a:schemeClr>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1"/>
                    </a:solidFill>
                  </a:tcPr>
                </a:tc>
                <a:tc>
                  <a:txBody>
                    <a:bodyPr/>
                    <a:lstStyle/>
                    <a:p>
                      <a:pPr algn="ctr"/>
                      <a:endParaRPr lang="en-AE" dirty="0"/>
                    </a:p>
                  </a:txBody>
                  <a:tcPr>
                    <a:lnT w="12700" cap="flat" cmpd="sng" algn="ctr">
                      <a:solidFill>
                        <a:schemeClr val="tx1"/>
                      </a:solidFill>
                      <a:prstDash val="solid"/>
                      <a:round/>
                      <a:headEnd type="none" w="med" len="med"/>
                      <a:tailEnd type="none" w="med" len="med"/>
                    </a:lnT>
                    <a:solidFill>
                      <a:schemeClr val="tx1"/>
                    </a:solidFill>
                  </a:tcPr>
                </a:tc>
                <a:extLst>
                  <a:ext uri="{0D108BD9-81ED-4DB2-BD59-A6C34878D82A}">
                    <a16:rowId xmlns:a16="http://schemas.microsoft.com/office/drawing/2014/main" val="2077197269"/>
                  </a:ext>
                </a:extLst>
              </a:tr>
              <a:tr h="370840">
                <a:tc>
                  <a:txBody>
                    <a:bodyPr/>
                    <a:lstStyle/>
                    <a:p>
                      <a:pPr algn="r"/>
                      <a:r>
                        <a:rPr lang="en-US" dirty="0"/>
                        <a:t>love</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tx2">
                        <a:lumMod val="10000"/>
                        <a:lumOff val="90000"/>
                      </a:schemeClr>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tx2">
                        <a:lumMod val="25000"/>
                        <a:lumOff val="75000"/>
                      </a:schemeClr>
                    </a:solidFill>
                  </a:tcPr>
                </a:tc>
                <a:tc>
                  <a:txBody>
                    <a:bodyPr/>
                    <a:lstStyle/>
                    <a:p>
                      <a:pPr algn="ctr"/>
                      <a:endParaRPr lang="en-AE" dirty="0"/>
                    </a:p>
                  </a:txBody>
                  <a:tcPr>
                    <a:solidFill>
                      <a:schemeClr val="tx1"/>
                    </a:solidFill>
                  </a:tcPr>
                </a:tc>
                <a:tc>
                  <a:txBody>
                    <a:bodyPr/>
                    <a:lstStyle/>
                    <a:p>
                      <a:pPr algn="ctr"/>
                      <a:endParaRPr lang="en-AE" dirty="0"/>
                    </a:p>
                  </a:txBody>
                  <a:tcPr>
                    <a:solidFill>
                      <a:schemeClr val="tx1"/>
                    </a:solidFill>
                  </a:tcPr>
                </a:tc>
                <a:extLst>
                  <a:ext uri="{0D108BD9-81ED-4DB2-BD59-A6C34878D82A}">
                    <a16:rowId xmlns:a16="http://schemas.microsoft.com/office/drawing/2014/main" val="1468804002"/>
                  </a:ext>
                </a:extLst>
              </a:tr>
              <a:tr h="370840">
                <a:tc>
                  <a:txBody>
                    <a:bodyPr/>
                    <a:lstStyle/>
                    <a:p>
                      <a:pPr algn="r"/>
                      <a:r>
                        <a:rPr lang="en-US" dirty="0"/>
                        <a:t>llamas</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tx1"/>
                    </a:solidFill>
                  </a:tcPr>
                </a:tc>
                <a:tc>
                  <a:txBody>
                    <a:bodyPr/>
                    <a:lstStyle/>
                    <a:p>
                      <a:pPr algn="ctr"/>
                      <a:endParaRPr lang="en-AE" dirty="0"/>
                    </a:p>
                  </a:txBody>
                  <a:tcPr>
                    <a:solidFill>
                      <a:schemeClr val="tx2">
                        <a:lumMod val="25000"/>
                        <a:lumOff val="75000"/>
                      </a:schemeClr>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bg1"/>
                    </a:solidFill>
                  </a:tcPr>
                </a:tc>
                <a:tc>
                  <a:txBody>
                    <a:bodyPr/>
                    <a:lstStyle/>
                    <a:p>
                      <a:pPr algn="ctr"/>
                      <a:endParaRPr lang="en-AE" dirty="0"/>
                    </a:p>
                  </a:txBody>
                  <a:tcPr>
                    <a:solidFill>
                      <a:schemeClr val="tx1"/>
                    </a:solidFill>
                  </a:tcPr>
                </a:tc>
                <a:extLst>
                  <a:ext uri="{0D108BD9-81ED-4DB2-BD59-A6C34878D82A}">
                    <a16:rowId xmlns:a16="http://schemas.microsoft.com/office/drawing/2014/main" val="3907675957"/>
                  </a:ext>
                </a:extLst>
              </a:tr>
              <a:tr h="370840">
                <a:tc>
                  <a:txBody>
                    <a:bodyPr/>
                    <a:lstStyle/>
                    <a:p>
                      <a:pPr algn="r"/>
                      <a:r>
                        <a:rPr lang="en-US" dirty="0"/>
                        <a:t>for</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tx1"/>
                    </a:solidFill>
                  </a:tcPr>
                </a:tc>
                <a:tc>
                  <a:txBody>
                    <a:bodyPr/>
                    <a:lstStyle/>
                    <a:p>
                      <a:pPr algn="ctr"/>
                      <a:endParaRPr lang="en-AE" dirty="0"/>
                    </a:p>
                  </a:txBody>
                  <a:tcPr>
                    <a:solidFill>
                      <a:schemeClr val="tx1"/>
                    </a:solidFill>
                  </a:tcPr>
                </a:tc>
                <a:tc>
                  <a:txBody>
                    <a:bodyPr/>
                    <a:lstStyle/>
                    <a:p>
                      <a:pPr algn="ctr"/>
                      <a:endParaRPr lang="en-AE" dirty="0"/>
                    </a:p>
                  </a:txBody>
                  <a:tcPr>
                    <a:solidFill>
                      <a:schemeClr val="bg1"/>
                    </a:solidFill>
                  </a:tcPr>
                </a:tc>
                <a:tc>
                  <a:txBody>
                    <a:bodyPr/>
                    <a:lstStyle/>
                    <a:p>
                      <a:pPr algn="ctr"/>
                      <a:endParaRPr lang="en-AE" dirty="0"/>
                    </a:p>
                  </a:txBody>
                  <a:tcPr>
                    <a:solidFill>
                      <a:schemeClr val="tx2">
                        <a:lumMod val="50000"/>
                        <a:lumOff val="50000"/>
                      </a:schemeClr>
                    </a:solidFill>
                  </a:tcPr>
                </a:tc>
                <a:tc>
                  <a:txBody>
                    <a:bodyPr/>
                    <a:lstStyle/>
                    <a:p>
                      <a:pPr algn="ctr"/>
                      <a:endParaRPr lang="en-AE" dirty="0"/>
                    </a:p>
                  </a:txBody>
                  <a:tcPr>
                    <a:solidFill>
                      <a:schemeClr val="tx2">
                        <a:lumMod val="10000"/>
                        <a:lumOff val="90000"/>
                      </a:schemeClr>
                    </a:solidFill>
                  </a:tcPr>
                </a:tc>
                <a:extLst>
                  <a:ext uri="{0D108BD9-81ED-4DB2-BD59-A6C34878D82A}">
                    <a16:rowId xmlns:a16="http://schemas.microsoft.com/office/drawing/2014/main" val="4275152224"/>
                  </a:ext>
                </a:extLst>
              </a:tr>
              <a:tr h="370840">
                <a:tc>
                  <a:txBody>
                    <a:bodyPr/>
                    <a:lstStyle/>
                    <a:p>
                      <a:pPr algn="r"/>
                      <a:r>
                        <a:rPr lang="en-US" dirty="0"/>
                        <a:t>life</a:t>
                      </a:r>
                      <a:endParaRPr lang="en-A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E" dirty="0"/>
                    </a:p>
                  </a:txBody>
                  <a:tcPr>
                    <a:lnL w="12700" cap="flat" cmpd="sng" algn="ctr">
                      <a:solidFill>
                        <a:schemeClr val="tx1"/>
                      </a:solidFill>
                      <a:prstDash val="solid"/>
                      <a:round/>
                      <a:headEnd type="none" w="med" len="med"/>
                      <a:tailEnd type="none" w="med" len="med"/>
                    </a:lnL>
                    <a:solidFill>
                      <a:schemeClr val="tx1"/>
                    </a:solidFill>
                  </a:tcPr>
                </a:tc>
                <a:tc>
                  <a:txBody>
                    <a:bodyPr/>
                    <a:lstStyle/>
                    <a:p>
                      <a:pPr algn="ctr"/>
                      <a:endParaRPr lang="en-AE" dirty="0"/>
                    </a:p>
                  </a:txBody>
                  <a:tcPr>
                    <a:solidFill>
                      <a:schemeClr val="tx1"/>
                    </a:solidFill>
                  </a:tcPr>
                </a:tc>
                <a:tc>
                  <a:txBody>
                    <a:bodyPr/>
                    <a:lstStyle/>
                    <a:p>
                      <a:pPr algn="ctr"/>
                      <a:endParaRPr lang="en-AE" dirty="0"/>
                    </a:p>
                  </a:txBody>
                  <a:tcPr>
                    <a:solidFill>
                      <a:schemeClr val="tx1"/>
                    </a:solidFill>
                  </a:tcPr>
                </a:tc>
                <a:tc>
                  <a:txBody>
                    <a:bodyPr/>
                    <a:lstStyle/>
                    <a:p>
                      <a:pPr algn="ctr"/>
                      <a:endParaRPr lang="en-AE" dirty="0"/>
                    </a:p>
                  </a:txBody>
                  <a:tcPr>
                    <a:solidFill>
                      <a:schemeClr val="tx2">
                        <a:lumMod val="10000"/>
                        <a:lumOff val="90000"/>
                      </a:schemeClr>
                    </a:solidFill>
                  </a:tcPr>
                </a:tc>
                <a:tc>
                  <a:txBody>
                    <a:bodyPr/>
                    <a:lstStyle/>
                    <a:p>
                      <a:pPr algn="ctr"/>
                      <a:endParaRPr lang="en-AE" dirty="0"/>
                    </a:p>
                  </a:txBody>
                  <a:tcPr>
                    <a:solidFill>
                      <a:schemeClr val="tx2">
                        <a:lumMod val="50000"/>
                        <a:lumOff val="50000"/>
                      </a:schemeClr>
                    </a:solidFill>
                  </a:tcPr>
                </a:tc>
                <a:extLst>
                  <a:ext uri="{0D108BD9-81ED-4DB2-BD59-A6C34878D82A}">
                    <a16:rowId xmlns:a16="http://schemas.microsoft.com/office/drawing/2014/main" val="3582522370"/>
                  </a:ext>
                </a:extLst>
              </a:tr>
            </a:tbl>
          </a:graphicData>
        </a:graphic>
      </p:graphicFrame>
    </p:spTree>
    <p:extLst>
      <p:ext uri="{BB962C8B-B14F-4D97-AF65-F5344CB8AC3E}">
        <p14:creationId xmlns:p14="http://schemas.microsoft.com/office/powerpoint/2010/main" val="20750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D49C3-BA96-A907-1ECD-A2FE53EEC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593D81-0C39-B39B-A0F6-E2B271D83F97}"/>
              </a:ext>
            </a:extLst>
          </p:cNvPr>
          <p:cNvSpPr>
            <a:spLocks noGrp="1"/>
          </p:cNvSpPr>
          <p:nvPr>
            <p:ph type="title"/>
          </p:nvPr>
        </p:nvSpPr>
        <p:spPr>
          <a:xfrm>
            <a:off x="128081" y="83024"/>
            <a:ext cx="11935838" cy="636925"/>
          </a:xfrm>
        </p:spPr>
        <p:txBody>
          <a:bodyPr>
            <a:normAutofit fontScale="90000"/>
          </a:bodyPr>
          <a:lstStyle/>
          <a:p>
            <a:r>
              <a:rPr lang="en-US" dirty="0"/>
              <a:t>Multi Query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1A7465-EA41-51B5-84A4-EA5C38E1F9CE}"/>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Multihead Attention</a:t>
                </a:r>
              </a:p>
              <a:p>
                <a:pPr marL="0" indent="0" algn="just">
                  <a:spcBef>
                    <a:spcPts val="1000"/>
                  </a:spcBef>
                  <a:buNone/>
                </a:pPr>
                <a14:m>
                  <m:oMathPara xmlns:m="http://schemas.openxmlformats.org/officeDocument/2006/math">
                    <m:oMathParaPr>
                      <m:jc m:val="centerGroup"/>
                    </m:oMathParaPr>
                    <m:oMath xmlns:m="http://schemas.openxmlformats.org/officeDocument/2006/math">
                      <m:sSup>
                        <m:sSupPr>
                          <m:ctrlPr>
                            <a:rPr lang="en-AE" sz="2400" i="1" kern="1200">
                              <a:solidFill>
                                <a:srgbClr val="000000"/>
                              </a:solidFill>
                              <a:effectLst/>
                              <a:latin typeface="Cambria Math" panose="02040503050406030204" pitchFamily="18" charset="0"/>
                              <a:cs typeface="Arial" panose="020B0604020202020204" pitchFamily="34" charset="0"/>
                            </a:rPr>
                          </m:ctrlPr>
                        </m:sSupPr>
                        <m:e>
                          <m:r>
                            <a:rPr lang="en-US" sz="2400" b="1" i="1" kern="1200">
                              <a:solidFill>
                                <a:srgbClr val="000000"/>
                              </a:solidFill>
                              <a:effectLst/>
                              <a:latin typeface="Cambria Math" panose="02040503050406030204" pitchFamily="18" charset="0"/>
                              <a:cs typeface="Arial" panose="020B0604020202020204" pitchFamily="34" charset="0"/>
                            </a:rPr>
                            <m:t>𝐐</m:t>
                          </m:r>
                        </m:e>
                        <m:sup>
                          <m:r>
                            <a:rPr lang="en-US" sz="2400" i="1" kern="1200">
                              <a:solidFill>
                                <a:srgbClr val="000000"/>
                              </a:solidFill>
                              <a:effectLst/>
                              <a:latin typeface="Cambria Math" panose="02040503050406030204" pitchFamily="18" charset="0"/>
                              <a:cs typeface="Arial" panose="020B0604020202020204" pitchFamily="34" charset="0"/>
                            </a:rPr>
                            <m:t>𝑖</m:t>
                          </m:r>
                        </m:sup>
                      </m:sSup>
                      <m:r>
                        <a:rPr lang="en-US" sz="2400" i="1" kern="1200">
                          <a:solidFill>
                            <a:srgbClr val="000000"/>
                          </a:solidFill>
                          <a:effectLst/>
                          <a:latin typeface="Cambria Math" panose="02040503050406030204" pitchFamily="18" charset="0"/>
                          <a:cs typeface="Arial" panose="020B0604020202020204" pitchFamily="34" charset="0"/>
                        </a:rPr>
                        <m:t>=</m:t>
                      </m:r>
                      <m:r>
                        <a:rPr lang="en-US" sz="2400" b="1" i="1" kern="1200">
                          <a:solidFill>
                            <a:srgbClr val="000000"/>
                          </a:solidFill>
                          <a:effectLst/>
                          <a:latin typeface="Cambria Math" panose="02040503050406030204" pitchFamily="18" charset="0"/>
                          <a:cs typeface="Arial" panose="020B0604020202020204" pitchFamily="34" charset="0"/>
                        </a:rPr>
                        <m:t>𝐗</m:t>
                      </m:r>
                      <m:sSubSup>
                        <m:sSubSupPr>
                          <m:ctrlPr>
                            <a:rPr lang="en-AE" sz="2400" b="1" i="1" kern="1200">
                              <a:solidFill>
                                <a:srgbClr val="000000"/>
                              </a:solidFill>
                              <a:effectLst/>
                              <a:latin typeface="Cambria Math" panose="02040503050406030204" pitchFamily="18" charset="0"/>
                              <a:cs typeface="Arial" panose="020B0604020202020204" pitchFamily="34" charset="0"/>
                            </a:rPr>
                          </m:ctrlPr>
                        </m:sSubSupPr>
                        <m:e>
                          <m:r>
                            <a:rPr lang="en-US" sz="2400" b="1" i="1" kern="1200">
                              <a:solidFill>
                                <a:srgbClr val="000000"/>
                              </a:solidFill>
                              <a:effectLst/>
                              <a:latin typeface="Cambria Math" panose="02040503050406030204" pitchFamily="18" charset="0"/>
                              <a:cs typeface="Arial" panose="020B0604020202020204" pitchFamily="34" charset="0"/>
                            </a:rPr>
                            <m:t>𝐖</m:t>
                          </m:r>
                        </m:e>
                        <m:sub>
                          <m:r>
                            <a:rPr lang="en-US" sz="2400" i="1" kern="1200">
                              <a:solidFill>
                                <a:srgbClr val="000000"/>
                              </a:solidFill>
                              <a:effectLst/>
                              <a:latin typeface="Cambria Math" panose="02040503050406030204" pitchFamily="18" charset="0"/>
                              <a:cs typeface="Arial" panose="020B0604020202020204" pitchFamily="34" charset="0"/>
                            </a:rPr>
                            <m:t>𝑖</m:t>
                          </m:r>
                        </m:sub>
                        <m:sup>
                          <m:r>
                            <a:rPr lang="en-US" sz="2400" b="1" i="1" kern="1200">
                              <a:solidFill>
                                <a:srgbClr val="000000"/>
                              </a:solidFill>
                              <a:effectLst/>
                              <a:latin typeface="Cambria Math" panose="02040503050406030204" pitchFamily="18" charset="0"/>
                              <a:cs typeface="Arial" panose="020B0604020202020204" pitchFamily="34" charset="0"/>
                            </a:rPr>
                            <m:t>𝐐</m:t>
                          </m:r>
                        </m:sup>
                      </m:sSubSup>
                      <m:r>
                        <a:rPr lang="en-US" sz="2400" i="1" kern="1200">
                          <a:solidFill>
                            <a:srgbClr val="000000"/>
                          </a:solidFill>
                          <a:effectLst/>
                          <a:latin typeface="Cambria Math" panose="02040503050406030204" pitchFamily="18" charset="0"/>
                          <a:cs typeface="Arial" panose="020B0604020202020204" pitchFamily="34" charset="0"/>
                        </a:rPr>
                        <m:t>            </m:t>
                      </m:r>
                      <m:sSup>
                        <m:sSupPr>
                          <m:ctrlPr>
                            <a:rPr lang="en-AE" sz="2400" i="1" kern="1200">
                              <a:solidFill>
                                <a:srgbClr val="000000"/>
                              </a:solidFill>
                              <a:effectLst/>
                              <a:latin typeface="Cambria Math" panose="02040503050406030204" pitchFamily="18" charset="0"/>
                              <a:cs typeface="Arial" panose="020B0604020202020204" pitchFamily="34" charset="0"/>
                            </a:rPr>
                          </m:ctrlPr>
                        </m:sSupPr>
                        <m:e>
                          <m:r>
                            <a:rPr lang="en-US" sz="2400" b="1" i="1" kern="1200">
                              <a:solidFill>
                                <a:srgbClr val="000000"/>
                              </a:solidFill>
                              <a:effectLst/>
                              <a:latin typeface="Cambria Math" panose="02040503050406030204" pitchFamily="18" charset="0"/>
                              <a:cs typeface="Arial" panose="020B0604020202020204" pitchFamily="34" charset="0"/>
                            </a:rPr>
                            <m:t>𝐊</m:t>
                          </m:r>
                        </m:e>
                        <m:sup>
                          <m:r>
                            <a:rPr lang="en-US" sz="2400" i="1" kern="1200">
                              <a:solidFill>
                                <a:srgbClr val="000000"/>
                              </a:solidFill>
                              <a:effectLst/>
                              <a:latin typeface="Cambria Math" panose="02040503050406030204" pitchFamily="18" charset="0"/>
                              <a:cs typeface="Arial" panose="020B0604020202020204" pitchFamily="34" charset="0"/>
                            </a:rPr>
                            <m:t>𝑖</m:t>
                          </m:r>
                        </m:sup>
                      </m:sSup>
                      <m:r>
                        <a:rPr lang="en-US" sz="2400" i="1" kern="1200">
                          <a:solidFill>
                            <a:srgbClr val="000000"/>
                          </a:solidFill>
                          <a:effectLst/>
                          <a:latin typeface="Cambria Math" panose="02040503050406030204" pitchFamily="18" charset="0"/>
                          <a:cs typeface="Arial" panose="020B0604020202020204" pitchFamily="34" charset="0"/>
                        </a:rPr>
                        <m:t>=</m:t>
                      </m:r>
                      <m:r>
                        <a:rPr lang="en-US" sz="2400" b="1" i="1" kern="1200">
                          <a:solidFill>
                            <a:srgbClr val="000000"/>
                          </a:solidFill>
                          <a:effectLst/>
                          <a:latin typeface="Cambria Math" panose="02040503050406030204" pitchFamily="18" charset="0"/>
                          <a:cs typeface="Arial" panose="020B0604020202020204" pitchFamily="34" charset="0"/>
                        </a:rPr>
                        <m:t>𝐗</m:t>
                      </m:r>
                      <m:sSubSup>
                        <m:sSubSupPr>
                          <m:ctrlPr>
                            <a:rPr lang="en-AE" sz="2400" b="1" i="1" kern="1200">
                              <a:solidFill>
                                <a:srgbClr val="000000"/>
                              </a:solidFill>
                              <a:effectLst/>
                              <a:latin typeface="Cambria Math" panose="02040503050406030204" pitchFamily="18" charset="0"/>
                              <a:cs typeface="Arial" panose="020B0604020202020204" pitchFamily="34" charset="0"/>
                            </a:rPr>
                          </m:ctrlPr>
                        </m:sSubSupPr>
                        <m:e>
                          <m:r>
                            <a:rPr lang="en-US" sz="2400" b="1" i="1" kern="1200">
                              <a:solidFill>
                                <a:srgbClr val="000000"/>
                              </a:solidFill>
                              <a:effectLst/>
                              <a:latin typeface="Cambria Math" panose="02040503050406030204" pitchFamily="18" charset="0"/>
                              <a:cs typeface="Arial" panose="020B0604020202020204" pitchFamily="34" charset="0"/>
                            </a:rPr>
                            <m:t>𝐖</m:t>
                          </m:r>
                        </m:e>
                        <m:sub>
                          <m:r>
                            <a:rPr lang="en-US" sz="2400" i="1" kern="1200">
                              <a:solidFill>
                                <a:srgbClr val="000000"/>
                              </a:solidFill>
                              <a:effectLst/>
                              <a:latin typeface="Cambria Math" panose="02040503050406030204" pitchFamily="18" charset="0"/>
                              <a:cs typeface="Arial" panose="020B0604020202020204" pitchFamily="34" charset="0"/>
                            </a:rPr>
                            <m:t>𝑖</m:t>
                          </m:r>
                        </m:sub>
                        <m:sup>
                          <m:r>
                            <a:rPr lang="en-US" sz="2400" b="1" i="1" kern="1200">
                              <a:solidFill>
                                <a:srgbClr val="000000"/>
                              </a:solidFill>
                              <a:effectLst/>
                              <a:latin typeface="Cambria Math" panose="02040503050406030204" pitchFamily="18" charset="0"/>
                              <a:cs typeface="Arial" panose="020B0604020202020204" pitchFamily="34" charset="0"/>
                            </a:rPr>
                            <m:t>𝐊</m:t>
                          </m:r>
                        </m:sup>
                      </m:sSubSup>
                      <m:r>
                        <a:rPr lang="en-US" sz="2400" i="1" kern="1200">
                          <a:solidFill>
                            <a:srgbClr val="000000"/>
                          </a:solidFill>
                          <a:effectLst/>
                          <a:latin typeface="Cambria Math" panose="02040503050406030204" pitchFamily="18" charset="0"/>
                          <a:cs typeface="Arial" panose="020B0604020202020204" pitchFamily="34" charset="0"/>
                        </a:rPr>
                        <m:t>            </m:t>
                      </m:r>
                      <m:sSup>
                        <m:sSupPr>
                          <m:ctrlPr>
                            <a:rPr lang="en-AE" sz="2400" i="1" kern="1200">
                              <a:solidFill>
                                <a:srgbClr val="000000"/>
                              </a:solidFill>
                              <a:effectLst/>
                              <a:latin typeface="Cambria Math" panose="02040503050406030204" pitchFamily="18" charset="0"/>
                              <a:cs typeface="Arial" panose="020B0604020202020204" pitchFamily="34" charset="0"/>
                            </a:rPr>
                          </m:ctrlPr>
                        </m:sSupPr>
                        <m:e>
                          <m:r>
                            <a:rPr lang="en-US" sz="2400" b="1" i="1" kern="1200">
                              <a:solidFill>
                                <a:srgbClr val="000000"/>
                              </a:solidFill>
                              <a:effectLst/>
                              <a:latin typeface="Cambria Math" panose="02040503050406030204" pitchFamily="18" charset="0"/>
                              <a:cs typeface="Arial" panose="020B0604020202020204" pitchFamily="34" charset="0"/>
                            </a:rPr>
                            <m:t>𝐕</m:t>
                          </m:r>
                        </m:e>
                        <m:sup>
                          <m:r>
                            <a:rPr lang="en-US" sz="2400" i="1" kern="1200">
                              <a:solidFill>
                                <a:srgbClr val="000000"/>
                              </a:solidFill>
                              <a:effectLst/>
                              <a:latin typeface="Cambria Math" panose="02040503050406030204" pitchFamily="18" charset="0"/>
                              <a:cs typeface="Arial" panose="020B0604020202020204" pitchFamily="34" charset="0"/>
                            </a:rPr>
                            <m:t>𝑖</m:t>
                          </m:r>
                        </m:sup>
                      </m:sSup>
                      <m:r>
                        <a:rPr lang="en-US" sz="2400" i="1" kern="1200">
                          <a:solidFill>
                            <a:srgbClr val="000000"/>
                          </a:solidFill>
                          <a:effectLst/>
                          <a:latin typeface="Cambria Math" panose="02040503050406030204" pitchFamily="18" charset="0"/>
                          <a:cs typeface="Arial" panose="020B0604020202020204" pitchFamily="34" charset="0"/>
                        </a:rPr>
                        <m:t>=</m:t>
                      </m:r>
                      <m:r>
                        <a:rPr lang="en-US" sz="2400" b="1" i="1" kern="1200">
                          <a:solidFill>
                            <a:srgbClr val="000000"/>
                          </a:solidFill>
                          <a:effectLst/>
                          <a:latin typeface="Cambria Math" panose="02040503050406030204" pitchFamily="18" charset="0"/>
                          <a:cs typeface="Arial" panose="020B0604020202020204" pitchFamily="34" charset="0"/>
                        </a:rPr>
                        <m:t>𝐗</m:t>
                      </m:r>
                      <m:sSubSup>
                        <m:sSubSupPr>
                          <m:ctrlPr>
                            <a:rPr lang="en-AE" sz="2400" b="1" i="1" kern="1200">
                              <a:solidFill>
                                <a:srgbClr val="000000"/>
                              </a:solidFill>
                              <a:effectLst/>
                              <a:latin typeface="Cambria Math" panose="02040503050406030204" pitchFamily="18" charset="0"/>
                              <a:cs typeface="Arial" panose="020B0604020202020204" pitchFamily="34" charset="0"/>
                            </a:rPr>
                          </m:ctrlPr>
                        </m:sSubSupPr>
                        <m:e>
                          <m:r>
                            <a:rPr lang="en-US" sz="2400" b="1" i="1" kern="1200">
                              <a:solidFill>
                                <a:srgbClr val="000000"/>
                              </a:solidFill>
                              <a:effectLst/>
                              <a:latin typeface="Cambria Math" panose="02040503050406030204" pitchFamily="18" charset="0"/>
                              <a:cs typeface="Arial" panose="020B0604020202020204" pitchFamily="34" charset="0"/>
                            </a:rPr>
                            <m:t>𝐖</m:t>
                          </m:r>
                        </m:e>
                        <m:sub>
                          <m:r>
                            <a:rPr lang="en-US" sz="2400" i="1" kern="1200">
                              <a:solidFill>
                                <a:srgbClr val="000000"/>
                              </a:solidFill>
                              <a:effectLst/>
                              <a:latin typeface="Cambria Math" panose="02040503050406030204" pitchFamily="18" charset="0"/>
                              <a:cs typeface="Arial" panose="020B0604020202020204" pitchFamily="34" charset="0"/>
                            </a:rPr>
                            <m:t>𝑖</m:t>
                          </m:r>
                        </m:sub>
                        <m:sup>
                          <m:r>
                            <a:rPr lang="en-US" sz="2400" b="1" i="1" kern="1200">
                              <a:solidFill>
                                <a:srgbClr val="000000"/>
                              </a:solidFill>
                              <a:effectLst/>
                              <a:latin typeface="Cambria Math" panose="02040503050406030204" pitchFamily="18" charset="0"/>
                              <a:cs typeface="Arial" panose="020B0604020202020204" pitchFamily="34" charset="0"/>
                            </a:rPr>
                            <m:t>𝐕</m:t>
                          </m:r>
                        </m:sup>
                      </m:sSubSup>
                    </m:oMath>
                  </m:oMathPara>
                </a14:m>
                <a:endParaRPr lang="en-AE" sz="2400" dirty="0">
                  <a:effectLst/>
                  <a:latin typeface="Times New Roman" panose="02020603050405020304" pitchFamily="18" charset="0"/>
                  <a:ea typeface="Times New Roman" panose="02020603050405020304" pitchFamily="18" charset="0"/>
                </a:endParaRPr>
              </a:p>
              <a:p>
                <a:pPr marL="0" indent="0" algn="just">
                  <a:spcBef>
                    <a:spcPts val="1000"/>
                  </a:spcBef>
                  <a:buNone/>
                </a:pPr>
                <a14:m>
                  <m:oMathPara xmlns:m="http://schemas.openxmlformats.org/officeDocument/2006/math">
                    <m:oMathParaPr>
                      <m:jc m:val="centerGroup"/>
                    </m:oMathParaPr>
                    <m:oMath xmlns:m="http://schemas.openxmlformats.org/officeDocument/2006/math">
                      <m:sSub>
                        <m:sSubPr>
                          <m:ctrlPr>
                            <a:rPr lang="en-AE" sz="2400" i="1" kern="1200">
                              <a:solidFill>
                                <a:srgbClr val="000000"/>
                              </a:solidFill>
                              <a:effectLst/>
                              <a:latin typeface="Cambria Math" panose="02040503050406030204" pitchFamily="18" charset="0"/>
                              <a:cs typeface="Arial" panose="020B0604020202020204" pitchFamily="34" charset="0"/>
                            </a:rPr>
                          </m:ctrlPr>
                        </m:sSubPr>
                        <m:e>
                          <m:r>
                            <m:rPr>
                              <m:nor/>
                            </m:rPr>
                            <a:rPr lang="en-US" sz="2400" kern="1200">
                              <a:solidFill>
                                <a:srgbClr val="000000"/>
                              </a:solidFill>
                              <a:effectLst/>
                              <a:latin typeface="Cambria Math" panose="02040503050406030204" pitchFamily="18" charset="0"/>
                              <a:cs typeface="Arial" panose="020B0604020202020204" pitchFamily="34" charset="0"/>
                            </a:rPr>
                            <m:t>head</m:t>
                          </m:r>
                        </m:e>
                        <m:sub>
                          <m:r>
                            <a:rPr lang="en-US" sz="2400" i="1" kern="1200">
                              <a:solidFill>
                                <a:srgbClr val="000000"/>
                              </a:solidFill>
                              <a:effectLst/>
                              <a:latin typeface="Cambria Math" panose="02040503050406030204" pitchFamily="18" charset="0"/>
                              <a:cs typeface="Arial" panose="020B0604020202020204" pitchFamily="34" charset="0"/>
                            </a:rPr>
                            <m:t>𝑖</m:t>
                          </m:r>
                        </m:sub>
                      </m:sSub>
                      <m:r>
                        <a:rPr lang="en-US" sz="2400" i="1" kern="1200">
                          <a:solidFill>
                            <a:srgbClr val="000000"/>
                          </a:solidFill>
                          <a:effectLst/>
                          <a:latin typeface="Cambria Math" panose="02040503050406030204" pitchFamily="18" charset="0"/>
                          <a:cs typeface="Arial" panose="020B0604020202020204" pitchFamily="34" charset="0"/>
                        </a:rPr>
                        <m:t>=</m:t>
                      </m:r>
                      <m:r>
                        <m:rPr>
                          <m:nor/>
                        </m:rPr>
                        <a:rPr lang="en-US" sz="2400" kern="1200">
                          <a:solidFill>
                            <a:srgbClr val="000000"/>
                          </a:solidFill>
                          <a:effectLst/>
                          <a:latin typeface="Cambria Math" panose="02040503050406030204" pitchFamily="18" charset="0"/>
                          <a:cs typeface="Arial" panose="020B0604020202020204" pitchFamily="34" charset="0"/>
                        </a:rPr>
                        <m:t>Self</m:t>
                      </m:r>
                      <m:r>
                        <m:rPr>
                          <m:nor/>
                        </m:rPr>
                        <a:rPr lang="en-US" sz="2400" i="1" kern="1200">
                          <a:solidFill>
                            <a:srgbClr val="000000"/>
                          </a:solidFill>
                          <a:effectLst/>
                          <a:latin typeface="Cambria Math" panose="02040503050406030204" pitchFamily="18" charset="0"/>
                          <a:cs typeface="Arial" panose="020B0604020202020204" pitchFamily="34" charset="0"/>
                        </a:rPr>
                        <m:t>−</m:t>
                      </m:r>
                      <m:r>
                        <m:rPr>
                          <m:nor/>
                        </m:rPr>
                        <a:rPr lang="en-US" sz="2400" kern="1200">
                          <a:solidFill>
                            <a:srgbClr val="000000"/>
                          </a:solidFill>
                          <a:effectLst/>
                          <a:latin typeface="Cambria Math" panose="02040503050406030204" pitchFamily="18" charset="0"/>
                          <a:cs typeface="Arial" panose="020B0604020202020204" pitchFamily="34" charset="0"/>
                        </a:rPr>
                        <m:t>Attention</m:t>
                      </m:r>
                      <m:r>
                        <a:rPr lang="en-US" sz="2400" i="1" kern="1200">
                          <a:solidFill>
                            <a:srgbClr val="000000"/>
                          </a:solidFill>
                          <a:effectLst/>
                          <a:latin typeface="Cambria Math" panose="02040503050406030204" pitchFamily="18" charset="0"/>
                          <a:cs typeface="Arial" panose="020B0604020202020204" pitchFamily="34" charset="0"/>
                        </a:rPr>
                        <m:t> </m:t>
                      </m:r>
                      <m:d>
                        <m:dPr>
                          <m:ctrlPr>
                            <a:rPr lang="en-AE" sz="2400" i="1" kern="1200">
                              <a:solidFill>
                                <a:srgbClr val="000000"/>
                              </a:solidFill>
                              <a:effectLst/>
                              <a:latin typeface="Cambria Math" panose="02040503050406030204" pitchFamily="18" charset="0"/>
                              <a:cs typeface="Arial" panose="020B0604020202020204" pitchFamily="34" charset="0"/>
                            </a:rPr>
                          </m:ctrlPr>
                        </m:dPr>
                        <m:e>
                          <m:r>
                            <a:rPr lang="en-US" sz="2400" b="1" i="1" kern="1200">
                              <a:solidFill>
                                <a:srgbClr val="000000"/>
                              </a:solidFill>
                              <a:effectLst/>
                              <a:latin typeface="Cambria Math" panose="02040503050406030204" pitchFamily="18" charset="0"/>
                              <a:cs typeface="Arial" panose="020B0604020202020204" pitchFamily="34" charset="0"/>
                            </a:rPr>
                            <m:t>𝐀</m:t>
                          </m:r>
                        </m:e>
                      </m:d>
                      <m:r>
                        <a:rPr lang="en-US" sz="2400" i="1" kern="1200">
                          <a:solidFill>
                            <a:srgbClr val="000000"/>
                          </a:solidFill>
                          <a:effectLst/>
                          <a:latin typeface="Cambria Math" panose="02040503050406030204" pitchFamily="18" charset="0"/>
                          <a:cs typeface="Arial" panose="020B0604020202020204" pitchFamily="34" charset="0"/>
                        </a:rPr>
                        <m:t>=</m:t>
                      </m:r>
                      <m:d>
                        <m:dPr>
                          <m:ctrlPr>
                            <a:rPr lang="en-AE" sz="2400" b="1" i="1" kern="1200">
                              <a:solidFill>
                                <a:srgbClr val="000000"/>
                              </a:solidFill>
                              <a:effectLst/>
                              <a:latin typeface="Cambria Math" panose="02040503050406030204" pitchFamily="18" charset="0"/>
                            </a:rPr>
                          </m:ctrlPr>
                        </m:dPr>
                        <m:e>
                          <m:r>
                            <m:rPr>
                              <m:nor/>
                            </m:rPr>
                            <a:rPr lang="en-US" sz="2400" kern="1200">
                              <a:solidFill>
                                <a:srgbClr val="000000"/>
                              </a:solidFill>
                              <a:effectLst/>
                              <a:latin typeface="Cambria Math" panose="02040503050406030204" pitchFamily="18" charset="0"/>
                            </a:rPr>
                            <m:t>softmax</m:t>
                          </m:r>
                          <m:d>
                            <m:dPr>
                              <m:ctrlPr>
                                <a:rPr lang="en-AE" sz="2400" b="1" i="1" kern="1200">
                                  <a:solidFill>
                                    <a:srgbClr val="000000"/>
                                  </a:solidFill>
                                  <a:effectLst/>
                                  <a:latin typeface="Cambria Math" panose="02040503050406030204" pitchFamily="18" charset="0"/>
                                </a:rPr>
                              </m:ctrlPr>
                            </m:dPr>
                            <m:e>
                              <m:f>
                                <m:fPr>
                                  <m:ctrlPr>
                                    <a:rPr lang="en-AE" sz="2400" b="1" i="1" kern="1200">
                                      <a:solidFill>
                                        <a:srgbClr val="000000"/>
                                      </a:solidFill>
                                      <a:effectLst/>
                                      <a:latin typeface="Cambria Math" panose="02040503050406030204" pitchFamily="18" charset="0"/>
                                    </a:rPr>
                                  </m:ctrlPr>
                                </m:fPr>
                                <m:num>
                                  <m:sSup>
                                    <m:sSupPr>
                                      <m:ctrlPr>
                                        <a:rPr lang="en-AE" sz="2400" b="1" i="1" kern="1200">
                                          <a:solidFill>
                                            <a:srgbClr val="000000"/>
                                          </a:solidFill>
                                          <a:effectLst/>
                                          <a:latin typeface="Cambria Math" panose="02040503050406030204" pitchFamily="18" charset="0"/>
                                        </a:rPr>
                                      </m:ctrlPr>
                                    </m:sSupPr>
                                    <m:e>
                                      <m:sSup>
                                        <m:sSupPr>
                                          <m:ctrlPr>
                                            <a:rPr lang="en-AE" sz="2400" b="1" i="1" kern="1200">
                                              <a:solidFill>
                                                <a:srgbClr val="000000"/>
                                              </a:solidFill>
                                              <a:effectLst/>
                                              <a:latin typeface="Cambria Math" panose="02040503050406030204" pitchFamily="18" charset="0"/>
                                            </a:rPr>
                                          </m:ctrlPr>
                                        </m:sSupPr>
                                        <m:e>
                                          <m:r>
                                            <a:rPr lang="en-US" sz="2400" b="1" i="1" kern="1200">
                                              <a:solidFill>
                                                <a:srgbClr val="000000"/>
                                              </a:solidFill>
                                              <a:effectLst/>
                                              <a:latin typeface="Cambria Math" panose="02040503050406030204" pitchFamily="18" charset="0"/>
                                            </a:rPr>
                                            <m:t>𝐐</m:t>
                                          </m:r>
                                        </m:e>
                                        <m:sup>
                                          <m:r>
                                            <a:rPr lang="en-US" sz="2400" i="1" kern="1200">
                                              <a:solidFill>
                                                <a:srgbClr val="000000"/>
                                              </a:solidFill>
                                              <a:effectLst/>
                                              <a:latin typeface="Cambria Math" panose="02040503050406030204" pitchFamily="18" charset="0"/>
                                            </a:rPr>
                                            <m:t>𝑖</m:t>
                                          </m:r>
                                        </m:sup>
                                      </m:sSup>
                                      <m:sSup>
                                        <m:sSupPr>
                                          <m:ctrlPr>
                                            <a:rPr lang="en-AE" sz="2400" b="1" i="1" kern="1200">
                                              <a:solidFill>
                                                <a:srgbClr val="000000"/>
                                              </a:solidFill>
                                              <a:effectLst/>
                                              <a:latin typeface="Cambria Math" panose="02040503050406030204" pitchFamily="18" charset="0"/>
                                            </a:rPr>
                                          </m:ctrlPr>
                                        </m:sSupPr>
                                        <m:e>
                                          <m:r>
                                            <a:rPr lang="en-US" sz="2400" b="1" i="1" kern="1200">
                                              <a:solidFill>
                                                <a:srgbClr val="000000"/>
                                              </a:solidFill>
                                              <a:effectLst/>
                                              <a:latin typeface="Cambria Math" panose="02040503050406030204" pitchFamily="18" charset="0"/>
                                            </a:rPr>
                                            <m:t>𝐊</m:t>
                                          </m:r>
                                        </m:e>
                                        <m:sup>
                                          <m:r>
                                            <a:rPr lang="en-US" sz="2400" i="1" kern="1200">
                                              <a:solidFill>
                                                <a:srgbClr val="000000"/>
                                              </a:solidFill>
                                              <a:effectLst/>
                                              <a:latin typeface="Cambria Math" panose="02040503050406030204" pitchFamily="18" charset="0"/>
                                            </a:rPr>
                                            <m:t>𝑖</m:t>
                                          </m:r>
                                        </m:sup>
                                      </m:sSup>
                                    </m:e>
                                    <m:sup>
                                      <m:r>
                                        <a:rPr lang="en-US" sz="2400" b="1" i="1" kern="1200">
                                          <a:solidFill>
                                            <a:srgbClr val="000000"/>
                                          </a:solidFill>
                                          <a:effectLst/>
                                          <a:latin typeface="Cambria Math" panose="02040503050406030204" pitchFamily="18" charset="0"/>
                                        </a:rPr>
                                        <m:t>𝐓</m:t>
                                      </m:r>
                                    </m:sup>
                                  </m:sSup>
                                </m:num>
                                <m:den>
                                  <m:rad>
                                    <m:radPr>
                                      <m:degHide m:val="on"/>
                                      <m:ctrlPr>
                                        <a:rPr lang="en-AE" sz="2400" i="1" kern="1200">
                                          <a:solidFill>
                                            <a:srgbClr val="000000"/>
                                          </a:solidFill>
                                          <a:effectLst/>
                                          <a:latin typeface="Cambria Math" panose="02040503050406030204" pitchFamily="18" charset="0"/>
                                        </a:rPr>
                                      </m:ctrlPr>
                                    </m:radPr>
                                    <m:deg/>
                                    <m:e>
                                      <m:sSub>
                                        <m:sSubPr>
                                          <m:ctrlPr>
                                            <a:rPr lang="en-AE" sz="2400" i="1" kern="1200">
                                              <a:solidFill>
                                                <a:srgbClr val="000000"/>
                                              </a:solidFill>
                                              <a:effectLst/>
                                              <a:latin typeface="Cambria Math" panose="02040503050406030204" pitchFamily="18" charset="0"/>
                                            </a:rPr>
                                          </m:ctrlPr>
                                        </m:sSubPr>
                                        <m:e>
                                          <m:r>
                                            <a:rPr lang="en-US" sz="2400" i="1" kern="1200">
                                              <a:solidFill>
                                                <a:srgbClr val="000000"/>
                                              </a:solidFill>
                                              <a:effectLst/>
                                              <a:latin typeface="Cambria Math" panose="02040503050406030204" pitchFamily="18" charset="0"/>
                                            </a:rPr>
                                            <m:t>𝑑</m:t>
                                          </m:r>
                                        </m:e>
                                        <m:sub>
                                          <m:r>
                                            <a:rPr lang="en-US" sz="2400" i="1" kern="1200">
                                              <a:solidFill>
                                                <a:srgbClr val="000000"/>
                                              </a:solidFill>
                                              <a:effectLst/>
                                              <a:latin typeface="Cambria Math" panose="02040503050406030204" pitchFamily="18" charset="0"/>
                                            </a:rPr>
                                            <m:t>𝑘</m:t>
                                          </m:r>
                                        </m:sub>
                                      </m:sSub>
                                    </m:e>
                                  </m:rad>
                                </m:den>
                              </m:f>
                            </m:e>
                          </m:d>
                        </m:e>
                      </m:d>
                      <m:sSup>
                        <m:sSupPr>
                          <m:ctrlPr>
                            <a:rPr lang="en-AE" sz="2400" b="1" i="1" kern="1200">
                              <a:solidFill>
                                <a:srgbClr val="000000"/>
                              </a:solidFill>
                              <a:effectLst/>
                              <a:latin typeface="Cambria Math" panose="02040503050406030204" pitchFamily="18" charset="0"/>
                            </a:rPr>
                          </m:ctrlPr>
                        </m:sSupPr>
                        <m:e>
                          <m:r>
                            <a:rPr lang="en-US" sz="2400" b="1" i="1" kern="1200">
                              <a:solidFill>
                                <a:srgbClr val="000000"/>
                              </a:solidFill>
                              <a:effectLst/>
                              <a:latin typeface="Cambria Math" panose="02040503050406030204" pitchFamily="18" charset="0"/>
                            </a:rPr>
                            <m:t>𝐕</m:t>
                          </m:r>
                        </m:e>
                        <m:sup>
                          <m:r>
                            <a:rPr lang="en-US" sz="2400" i="1" kern="1200">
                              <a:solidFill>
                                <a:srgbClr val="000000"/>
                              </a:solidFill>
                              <a:effectLst/>
                              <a:latin typeface="Cambria Math" panose="02040503050406030204" pitchFamily="18" charset="0"/>
                            </a:rPr>
                            <m:t>𝑖</m:t>
                          </m:r>
                        </m:sup>
                      </m:sSup>
                    </m:oMath>
                  </m:oMathPara>
                </a14:m>
                <a:endParaRPr lang="en-AE" sz="2400" dirty="0">
                  <a:effectLst/>
                  <a:latin typeface="Times New Roman" panose="02020603050405020304" pitchFamily="18" charset="0"/>
                  <a:ea typeface="Times New Roman" panose="02020603050405020304" pitchFamily="18" charset="0"/>
                </a:endParaRPr>
              </a:p>
              <a:p>
                <a:pPr marL="0" indent="0" algn="just">
                  <a:spcBef>
                    <a:spcPts val="1000"/>
                  </a:spcBef>
                  <a:buNone/>
                </a:pPr>
                <a14:m>
                  <m:oMathPara xmlns:m="http://schemas.openxmlformats.org/officeDocument/2006/math">
                    <m:oMathParaPr>
                      <m:jc m:val="centerGroup"/>
                    </m:oMathParaPr>
                    <m:oMath xmlns:m="http://schemas.openxmlformats.org/officeDocument/2006/math">
                      <m:r>
                        <m:rPr>
                          <m:nor/>
                        </m:rPr>
                        <a:rPr lang="en-US" sz="2400" kern="1200">
                          <a:solidFill>
                            <a:srgbClr val="000000"/>
                          </a:solidFill>
                          <a:effectLst/>
                          <a:latin typeface="Cambria Math" panose="02040503050406030204" pitchFamily="18" charset="0"/>
                          <a:cs typeface="Calibri" panose="020F0502020204030204" pitchFamily="34" charset="0"/>
                        </a:rPr>
                        <m:t>MultiHead</m:t>
                      </m:r>
                      <m:r>
                        <m:rPr>
                          <m:nor/>
                        </m:rPr>
                        <a:rPr lang="en-US" sz="2400" i="1" kern="1200">
                          <a:solidFill>
                            <a:srgbClr val="000000"/>
                          </a:solidFill>
                          <a:effectLst/>
                          <a:latin typeface="Cambria Math" panose="02040503050406030204" pitchFamily="18" charset="0"/>
                          <a:cs typeface="Calibri" panose="020F0502020204030204" pitchFamily="34" charset="0"/>
                        </a:rPr>
                        <m:t> </m:t>
                      </m:r>
                      <m:r>
                        <m:rPr>
                          <m:nor/>
                        </m:rPr>
                        <a:rPr lang="en-US" sz="2400" kern="1200">
                          <a:solidFill>
                            <a:srgbClr val="000000"/>
                          </a:solidFill>
                          <a:effectLst/>
                          <a:latin typeface="Cambria Math" panose="02040503050406030204" pitchFamily="18" charset="0"/>
                          <a:cs typeface="Calibri" panose="020F0502020204030204" pitchFamily="34" charset="0"/>
                        </a:rPr>
                        <m:t>Attention</m:t>
                      </m:r>
                      <m:r>
                        <m:rPr>
                          <m:nor/>
                        </m:rPr>
                        <a:rPr lang="en-US" sz="2400" i="1" kern="1200">
                          <a:solidFill>
                            <a:srgbClr val="000000"/>
                          </a:solidFill>
                          <a:effectLst/>
                          <a:latin typeface="Cambria Math" panose="02040503050406030204" pitchFamily="18" charset="0"/>
                          <a:cs typeface="Calibri" panose="020F0502020204030204" pitchFamily="34" charset="0"/>
                        </a:rPr>
                        <m:t> </m:t>
                      </m:r>
                      <m:r>
                        <m:rPr>
                          <m:nor/>
                        </m:rPr>
                        <a:rPr lang="en-US" sz="2400" kern="1200">
                          <a:solidFill>
                            <a:srgbClr val="000000"/>
                          </a:solidFill>
                          <a:effectLst/>
                          <a:latin typeface="Cambria Math" panose="02040503050406030204" pitchFamily="18" charset="0"/>
                          <a:cs typeface="Calibri" panose="020F0502020204030204" pitchFamily="34" charset="0"/>
                        </a:rPr>
                        <m:t>(</m:t>
                      </m:r>
                      <m:r>
                        <m:rPr>
                          <m:nor/>
                        </m:rPr>
                        <a:rPr lang="en-US" sz="2400" b="1" kern="1200">
                          <a:solidFill>
                            <a:srgbClr val="000000"/>
                          </a:solidFill>
                          <a:effectLst/>
                          <a:latin typeface="Cambria Math" panose="02040503050406030204" pitchFamily="18" charset="0"/>
                          <a:cs typeface="Calibri" panose="020F0502020204030204" pitchFamily="34" charset="0"/>
                        </a:rPr>
                        <m:t>M</m:t>
                      </m:r>
                      <m:r>
                        <m:rPr>
                          <m:nor/>
                        </m:rPr>
                        <a:rPr lang="en-US" sz="2400" kern="1200">
                          <a:solidFill>
                            <a:srgbClr val="000000"/>
                          </a:solidFill>
                          <a:effectLst/>
                          <a:latin typeface="Cambria Math" panose="02040503050406030204" pitchFamily="18" charset="0"/>
                          <a:cs typeface="Calibri" panose="020F0502020204030204" pitchFamily="34" charset="0"/>
                        </a:rPr>
                        <m:t>)</m:t>
                      </m:r>
                      <m:r>
                        <a:rPr lang="en-US" sz="2400" i="1" kern="1200">
                          <a:solidFill>
                            <a:srgbClr val="000000"/>
                          </a:solidFill>
                          <a:effectLst/>
                          <a:latin typeface="Cambria Math" panose="02040503050406030204" pitchFamily="18" charset="0"/>
                          <a:cs typeface="Calibri" panose="020F0502020204030204" pitchFamily="34" charset="0"/>
                        </a:rPr>
                        <m:t>=</m:t>
                      </m:r>
                      <m:d>
                        <m:dPr>
                          <m:ctrlPr>
                            <a:rPr lang="en-AE" sz="2400" i="1" kern="1200">
                              <a:solidFill>
                                <a:srgbClr val="000000"/>
                              </a:solidFill>
                              <a:effectLst/>
                              <a:latin typeface="Cambria Math" panose="02040503050406030204" pitchFamily="18" charset="0"/>
                              <a:cs typeface="Calibri" panose="020F0502020204030204" pitchFamily="34" charset="0"/>
                            </a:rPr>
                          </m:ctrlPr>
                        </m:dPr>
                        <m:e>
                          <m:sSub>
                            <m:sSubPr>
                              <m:ctrlPr>
                                <a:rPr lang="en-AE" sz="2400" i="1" kern="1200">
                                  <a:solidFill>
                                    <a:srgbClr val="000000"/>
                                  </a:solidFill>
                                  <a:effectLst/>
                                  <a:latin typeface="Cambria Math" panose="02040503050406030204" pitchFamily="18" charset="0"/>
                                  <a:cs typeface="Calibri" panose="020F0502020204030204" pitchFamily="34" charset="0"/>
                                </a:rPr>
                              </m:ctrlPr>
                            </m:sSubPr>
                            <m:e>
                              <m:r>
                                <m:rPr>
                                  <m:nor/>
                                </m:rPr>
                                <a:rPr lang="en-US" sz="2400" kern="1200">
                                  <a:solidFill>
                                    <a:srgbClr val="000000"/>
                                  </a:solidFill>
                                  <a:effectLst/>
                                  <a:latin typeface="Cambria Math" panose="02040503050406030204" pitchFamily="18" charset="0"/>
                                  <a:cs typeface="Calibri" panose="020F0502020204030204" pitchFamily="34" charset="0"/>
                                </a:rPr>
                                <m:t>head</m:t>
                              </m:r>
                            </m:e>
                            <m:sub>
                              <m:r>
                                <a:rPr lang="en-US" sz="2400" i="1" kern="1200">
                                  <a:solidFill>
                                    <a:srgbClr val="000000"/>
                                  </a:solidFill>
                                  <a:effectLst/>
                                  <a:latin typeface="Cambria Math" panose="02040503050406030204" pitchFamily="18" charset="0"/>
                                  <a:cs typeface="Calibri" panose="020F0502020204030204" pitchFamily="34" charset="0"/>
                                </a:rPr>
                                <m:t>1</m:t>
                              </m:r>
                            </m:sub>
                          </m:sSub>
                          <m:r>
                            <a:rPr lang="en-US" sz="2400" i="1" kern="1200">
                              <a:solidFill>
                                <a:srgbClr val="000000"/>
                              </a:solidFill>
                              <a:effectLst/>
                              <a:latin typeface="Cambria Math" panose="02040503050406030204" pitchFamily="18" charset="0"/>
                              <a:cs typeface="Calibri" panose="020F0502020204030204" pitchFamily="34" charset="0"/>
                            </a:rPr>
                            <m:t>⨁</m:t>
                          </m:r>
                          <m:sSub>
                            <m:sSubPr>
                              <m:ctrlPr>
                                <a:rPr lang="en-AE" sz="2400" i="1" kern="1200">
                                  <a:solidFill>
                                    <a:srgbClr val="000000"/>
                                  </a:solidFill>
                                  <a:effectLst/>
                                  <a:latin typeface="Cambria Math" panose="02040503050406030204" pitchFamily="18" charset="0"/>
                                  <a:cs typeface="Calibri" panose="020F0502020204030204" pitchFamily="34" charset="0"/>
                                </a:rPr>
                              </m:ctrlPr>
                            </m:sSubPr>
                            <m:e>
                              <m:r>
                                <m:rPr>
                                  <m:nor/>
                                </m:rPr>
                                <a:rPr lang="en-US" sz="2400" i="1" kern="1200">
                                  <a:solidFill>
                                    <a:srgbClr val="000000"/>
                                  </a:solidFill>
                                  <a:effectLst/>
                                  <a:latin typeface="Cambria Math" panose="02040503050406030204" pitchFamily="18" charset="0"/>
                                  <a:cs typeface="Calibri" panose="020F0502020204030204" pitchFamily="34" charset="0"/>
                                </a:rPr>
                                <m:t> </m:t>
                              </m:r>
                              <m:r>
                                <m:rPr>
                                  <m:nor/>
                                </m:rPr>
                                <a:rPr lang="en-US" sz="2400" kern="1200">
                                  <a:solidFill>
                                    <a:srgbClr val="000000"/>
                                  </a:solidFill>
                                  <a:effectLst/>
                                  <a:latin typeface="Cambria Math" panose="02040503050406030204" pitchFamily="18" charset="0"/>
                                  <a:cs typeface="Calibri" panose="020F0502020204030204" pitchFamily="34" charset="0"/>
                                </a:rPr>
                                <m:t>head</m:t>
                              </m:r>
                            </m:e>
                            <m:sub>
                              <m:r>
                                <a:rPr lang="en-US" sz="2400" i="1" kern="1200">
                                  <a:solidFill>
                                    <a:srgbClr val="000000"/>
                                  </a:solidFill>
                                  <a:effectLst/>
                                  <a:latin typeface="Cambria Math" panose="02040503050406030204" pitchFamily="18" charset="0"/>
                                  <a:cs typeface="Calibri" panose="020F0502020204030204" pitchFamily="34" charset="0"/>
                                </a:rPr>
                                <m:t>2</m:t>
                              </m:r>
                            </m:sub>
                          </m:sSub>
                          <m:r>
                            <a:rPr lang="en-US" sz="2400" i="1" kern="1200">
                              <a:solidFill>
                                <a:srgbClr val="000000"/>
                              </a:solidFill>
                              <a:effectLst/>
                              <a:latin typeface="Cambria Math" panose="02040503050406030204" pitchFamily="18" charset="0"/>
                              <a:cs typeface="Calibri" panose="020F0502020204030204" pitchFamily="34" charset="0"/>
                            </a:rPr>
                            <m:t> …⨁</m:t>
                          </m:r>
                          <m:sSub>
                            <m:sSubPr>
                              <m:ctrlPr>
                                <a:rPr lang="en-AE" sz="2400" i="1" kern="1200">
                                  <a:solidFill>
                                    <a:srgbClr val="000000"/>
                                  </a:solidFill>
                                  <a:effectLst/>
                                  <a:latin typeface="Cambria Math" panose="02040503050406030204" pitchFamily="18" charset="0"/>
                                  <a:cs typeface="Calibri" panose="020F0502020204030204" pitchFamily="34" charset="0"/>
                                </a:rPr>
                              </m:ctrlPr>
                            </m:sSubPr>
                            <m:e>
                              <m:r>
                                <m:rPr>
                                  <m:nor/>
                                </m:rPr>
                                <a:rPr lang="en-US" sz="2400" i="1" kern="1200">
                                  <a:solidFill>
                                    <a:srgbClr val="000000"/>
                                  </a:solidFill>
                                  <a:effectLst/>
                                  <a:latin typeface="Cambria Math" panose="02040503050406030204" pitchFamily="18" charset="0"/>
                                  <a:cs typeface="Calibri" panose="020F0502020204030204" pitchFamily="34" charset="0"/>
                                </a:rPr>
                                <m:t> </m:t>
                              </m:r>
                              <m:r>
                                <m:rPr>
                                  <m:nor/>
                                </m:rPr>
                                <a:rPr lang="en-US" sz="2400" kern="1200">
                                  <a:solidFill>
                                    <a:srgbClr val="000000"/>
                                  </a:solidFill>
                                  <a:effectLst/>
                                  <a:latin typeface="Cambria Math" panose="02040503050406030204" pitchFamily="18" charset="0"/>
                                  <a:cs typeface="Calibri" panose="020F0502020204030204" pitchFamily="34" charset="0"/>
                                </a:rPr>
                                <m:t>head</m:t>
                              </m:r>
                            </m:e>
                            <m:sub>
                              <m:r>
                                <a:rPr lang="en-US" sz="2400" i="1" kern="1200">
                                  <a:solidFill>
                                    <a:srgbClr val="000000"/>
                                  </a:solidFill>
                                  <a:effectLst/>
                                  <a:latin typeface="Cambria Math" panose="02040503050406030204" pitchFamily="18" charset="0"/>
                                  <a:cs typeface="Calibri" panose="020F0502020204030204" pitchFamily="34" charset="0"/>
                                </a:rPr>
                                <m:t>h</m:t>
                              </m:r>
                            </m:sub>
                          </m:sSub>
                        </m:e>
                      </m:d>
                      <m:sSup>
                        <m:sSupPr>
                          <m:ctrlPr>
                            <a:rPr lang="en-AE" sz="2400" i="1" kern="1200">
                              <a:solidFill>
                                <a:srgbClr val="000000"/>
                              </a:solidFill>
                              <a:effectLst/>
                              <a:latin typeface="Cambria Math" panose="02040503050406030204" pitchFamily="18" charset="0"/>
                              <a:cs typeface="Calibri" panose="020F0502020204030204" pitchFamily="34" charset="0"/>
                            </a:rPr>
                          </m:ctrlPr>
                        </m:sSupPr>
                        <m:e>
                          <m:r>
                            <a:rPr lang="en-US" sz="2400" b="1" i="1" kern="1200">
                              <a:solidFill>
                                <a:srgbClr val="000000"/>
                              </a:solidFill>
                              <a:effectLst/>
                              <a:latin typeface="Cambria Math" panose="02040503050406030204" pitchFamily="18" charset="0"/>
                              <a:cs typeface="Calibri" panose="020F0502020204030204" pitchFamily="34" charset="0"/>
                            </a:rPr>
                            <m:t>𝐖</m:t>
                          </m:r>
                        </m:e>
                        <m:sup>
                          <m:r>
                            <a:rPr lang="en-US" sz="2400" i="1" kern="1200">
                              <a:solidFill>
                                <a:srgbClr val="000000"/>
                              </a:solidFill>
                              <a:effectLst/>
                              <a:latin typeface="Cambria Math" panose="02040503050406030204" pitchFamily="18" charset="0"/>
                              <a:cs typeface="Calibri" panose="020F0502020204030204" pitchFamily="34" charset="0"/>
                            </a:rPr>
                            <m:t>0</m:t>
                          </m:r>
                        </m:sup>
                      </m:sSup>
                    </m:oMath>
                  </m:oMathPara>
                </a14:m>
                <a:endParaRPr lang="en-AE" sz="2400" dirty="0">
                  <a:effectLst/>
                  <a:latin typeface="Times New Roman" panose="02020603050405020304" pitchFamily="18" charset="0"/>
                  <a:ea typeface="Times New Roman" panose="02020603050405020304" pitchFamily="18" charset="0"/>
                </a:endParaRPr>
              </a:p>
              <a:p>
                <a:pPr algn="just"/>
                <a:endParaRPr lang="en-GB" sz="2400"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501A7465-EA41-51B5-84A4-EA5C38E1F9CE}"/>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919" t="-2002"/>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2856F2C8-5910-D3CF-3CE7-028E7EE17F60}"/>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3E225C63-7A0C-97BE-803F-C95A96D3C43B}"/>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15</a:t>
            </a:fld>
            <a:endParaRPr lang="en-AE" dirty="0"/>
          </a:p>
        </p:txBody>
      </p:sp>
      <p:pic>
        <p:nvPicPr>
          <p:cNvPr id="11" name="Picture 10">
            <a:extLst>
              <a:ext uri="{FF2B5EF4-FFF2-40B4-BE49-F238E27FC236}">
                <a16:creationId xmlns:a16="http://schemas.microsoft.com/office/drawing/2014/main" id="{50941916-5AA5-FDDC-E08D-8048DCD7B3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tretch>
            <a:fillRect/>
          </a:stretch>
        </p:blipFill>
        <p:spPr>
          <a:xfrm>
            <a:off x="4421937" y="3260292"/>
            <a:ext cx="2886478" cy="3096057"/>
          </a:xfrm>
          <a:prstGeom prst="rect">
            <a:avLst/>
          </a:prstGeom>
        </p:spPr>
      </p:pic>
      <p:sp>
        <p:nvSpPr>
          <p:cNvPr id="12" name="TextBox 11">
            <a:extLst>
              <a:ext uri="{FF2B5EF4-FFF2-40B4-BE49-F238E27FC236}">
                <a16:creationId xmlns:a16="http://schemas.microsoft.com/office/drawing/2014/main" id="{61EC8B07-BE3F-1FBD-A409-87B7E928190A}"/>
              </a:ext>
            </a:extLst>
          </p:cNvPr>
          <p:cNvSpPr txBox="1"/>
          <p:nvPr/>
        </p:nvSpPr>
        <p:spPr>
          <a:xfrm>
            <a:off x="7254636" y="4808320"/>
            <a:ext cx="4863063" cy="369332"/>
          </a:xfrm>
          <a:prstGeom prst="rect">
            <a:avLst/>
          </a:prstGeom>
          <a:noFill/>
        </p:spPr>
        <p:txBody>
          <a:bodyPr wrap="none" rtlCol="0">
            <a:spAutoFit/>
          </a:bodyPr>
          <a:lstStyle/>
          <a:p>
            <a:r>
              <a:rPr lang="en-US" dirty="0"/>
              <a:t>Separate key and value matrices for each head</a:t>
            </a:r>
            <a:endParaRPr lang="en-AE" dirty="0"/>
          </a:p>
        </p:txBody>
      </p:sp>
    </p:spTree>
    <p:extLst>
      <p:ext uri="{BB962C8B-B14F-4D97-AF65-F5344CB8AC3E}">
        <p14:creationId xmlns:p14="http://schemas.microsoft.com/office/powerpoint/2010/main" val="3521498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C67EC-8F91-831A-4029-61BCF6D98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A7C175-6B90-31CA-15CF-EF1DAAD6ECA3}"/>
              </a:ext>
            </a:extLst>
          </p:cNvPr>
          <p:cNvSpPr>
            <a:spLocks noGrp="1"/>
          </p:cNvSpPr>
          <p:nvPr>
            <p:ph type="title"/>
          </p:nvPr>
        </p:nvSpPr>
        <p:spPr>
          <a:xfrm>
            <a:off x="128081" y="83024"/>
            <a:ext cx="11935838" cy="636925"/>
          </a:xfrm>
        </p:spPr>
        <p:txBody>
          <a:bodyPr>
            <a:normAutofit fontScale="90000"/>
          </a:bodyPr>
          <a:lstStyle/>
          <a:p>
            <a:r>
              <a:rPr lang="en-US" dirty="0"/>
              <a:t>Multi Query Attention</a:t>
            </a:r>
            <a:endParaRPr lang="en-AE" dirty="0"/>
          </a:p>
        </p:txBody>
      </p:sp>
      <p:sp>
        <p:nvSpPr>
          <p:cNvPr id="3" name="Content Placeholder 2">
            <a:extLst>
              <a:ext uri="{FF2B5EF4-FFF2-40B4-BE49-F238E27FC236}">
                <a16:creationId xmlns:a16="http://schemas.microsoft.com/office/drawing/2014/main" id="{A3151616-BA52-9FE2-D269-47864807324A}"/>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Multihead Attention</a:t>
            </a:r>
          </a:p>
          <a:p>
            <a:pPr lvl="1" algn="just"/>
            <a:r>
              <a:rPr lang="en-GB" sz="2000" dirty="0">
                <a:latin typeface="Arial" panose="020B0604020202020204" pitchFamily="34" charset="0"/>
                <a:cs typeface="Arial" panose="020B0604020202020204" pitchFamily="34" charset="0"/>
              </a:rPr>
              <a:t>Attention is conducted using matrices of queries, keys, and values. In multi-head attention, each head has a distinct version of each of these matrices.</a:t>
            </a:r>
          </a:p>
          <a:p>
            <a:pPr algn="just"/>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9FDBD0B-A951-AF06-B79E-EA94CDE412D8}"/>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27F70FE7-9C6D-A976-0B76-26884DF530CA}"/>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16</a:t>
            </a:fld>
            <a:endParaRPr lang="en-AE" dirty="0"/>
          </a:p>
        </p:txBody>
      </p:sp>
      <p:pic>
        <p:nvPicPr>
          <p:cNvPr id="7" name="Picture 6">
            <a:extLst>
              <a:ext uri="{FF2B5EF4-FFF2-40B4-BE49-F238E27FC236}">
                <a16:creationId xmlns:a16="http://schemas.microsoft.com/office/drawing/2014/main" id="{B131A94F-3FF1-9BDB-3C15-DA09A85E826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2688350" y="2011568"/>
            <a:ext cx="6815299" cy="4500320"/>
          </a:xfrm>
          <a:prstGeom prst="rect">
            <a:avLst/>
          </a:prstGeom>
        </p:spPr>
      </p:pic>
    </p:spTree>
    <p:extLst>
      <p:ext uri="{BB962C8B-B14F-4D97-AF65-F5344CB8AC3E}">
        <p14:creationId xmlns:p14="http://schemas.microsoft.com/office/powerpoint/2010/main" val="2918076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BE4FC-326F-D4E6-5BAA-5A4F1B7325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75ABAD-8934-06E1-352B-13B1CBBB9C8E}"/>
              </a:ext>
            </a:extLst>
          </p:cNvPr>
          <p:cNvSpPr>
            <a:spLocks noGrp="1"/>
          </p:cNvSpPr>
          <p:nvPr>
            <p:ph type="title"/>
          </p:nvPr>
        </p:nvSpPr>
        <p:spPr>
          <a:xfrm>
            <a:off x="128081" y="83024"/>
            <a:ext cx="11935838" cy="636925"/>
          </a:xfrm>
        </p:spPr>
        <p:txBody>
          <a:bodyPr>
            <a:normAutofit fontScale="90000"/>
          </a:bodyPr>
          <a:lstStyle/>
          <a:p>
            <a:r>
              <a:rPr lang="en-US" dirty="0"/>
              <a:t>Multi Query Attention</a:t>
            </a:r>
            <a:endParaRPr lang="en-AE" dirty="0"/>
          </a:p>
        </p:txBody>
      </p:sp>
      <p:sp>
        <p:nvSpPr>
          <p:cNvPr id="3" name="Content Placeholder 2">
            <a:extLst>
              <a:ext uri="{FF2B5EF4-FFF2-40B4-BE49-F238E27FC236}">
                <a16:creationId xmlns:a16="http://schemas.microsoft.com/office/drawing/2014/main" id="{17AFEF37-5BCC-F104-23DD-E4F130D8C536}"/>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Multi-query attention presents a more efficient attention mechanism by sharing the keys and values matrices across all the attention heads.</a:t>
            </a:r>
          </a:p>
          <a:p>
            <a:pPr marL="0" indent="0" algn="just">
              <a:buNone/>
            </a:pPr>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4F739C5-3F88-EA93-1990-B3B08F7BA040}"/>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09A12533-B136-1526-131D-6967DDD45957}"/>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17</a:t>
            </a:fld>
            <a:endParaRPr lang="en-AE" dirty="0"/>
          </a:p>
        </p:txBody>
      </p:sp>
      <p:pic>
        <p:nvPicPr>
          <p:cNvPr id="8" name="Picture 7">
            <a:extLst>
              <a:ext uri="{FF2B5EF4-FFF2-40B4-BE49-F238E27FC236}">
                <a16:creationId xmlns:a16="http://schemas.microsoft.com/office/drawing/2014/main" id="{8C2E7A54-39DC-C337-1651-BDB4BD9383B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321768" y="1859922"/>
            <a:ext cx="7078063" cy="4496427"/>
          </a:xfrm>
          <a:prstGeom prst="rect">
            <a:avLst/>
          </a:prstGeom>
        </p:spPr>
      </p:pic>
      <p:pic>
        <p:nvPicPr>
          <p:cNvPr id="10" name="Picture 9">
            <a:extLst>
              <a:ext uri="{FF2B5EF4-FFF2-40B4-BE49-F238E27FC236}">
                <a16:creationId xmlns:a16="http://schemas.microsoft.com/office/drawing/2014/main" id="{CA59FCC8-3FEF-24D8-8B23-B38EDF3DC88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200000"/>
                    </a14:imgEffect>
                  </a14:imgLayer>
                </a14:imgProps>
              </a:ext>
            </a:extLst>
          </a:blip>
          <a:stretch>
            <a:fillRect/>
          </a:stretch>
        </p:blipFill>
        <p:spPr>
          <a:xfrm>
            <a:off x="8634746" y="2270962"/>
            <a:ext cx="2295845" cy="3162741"/>
          </a:xfrm>
          <a:prstGeom prst="rect">
            <a:avLst/>
          </a:prstGeom>
        </p:spPr>
      </p:pic>
    </p:spTree>
    <p:extLst>
      <p:ext uri="{BB962C8B-B14F-4D97-AF65-F5344CB8AC3E}">
        <p14:creationId xmlns:p14="http://schemas.microsoft.com/office/powerpoint/2010/main" val="418051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3EECD-5D55-4E8B-43E0-63B18E8348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61909E-F41D-F962-0E23-7ABB15E5C984}"/>
              </a:ext>
            </a:extLst>
          </p:cNvPr>
          <p:cNvSpPr>
            <a:spLocks noGrp="1"/>
          </p:cNvSpPr>
          <p:nvPr>
            <p:ph type="title"/>
          </p:nvPr>
        </p:nvSpPr>
        <p:spPr>
          <a:xfrm>
            <a:off x="128081" y="83024"/>
            <a:ext cx="11935838" cy="636925"/>
          </a:xfrm>
        </p:spPr>
        <p:txBody>
          <a:bodyPr>
            <a:normAutofit fontScale="90000"/>
          </a:bodyPr>
          <a:lstStyle/>
          <a:p>
            <a:r>
              <a:rPr lang="en-US" dirty="0"/>
              <a:t>Grouped Query Attention</a:t>
            </a:r>
            <a:endParaRPr lang="en-AE" dirty="0"/>
          </a:p>
        </p:txBody>
      </p:sp>
      <p:sp>
        <p:nvSpPr>
          <p:cNvPr id="3" name="Content Placeholder 2">
            <a:extLst>
              <a:ext uri="{FF2B5EF4-FFF2-40B4-BE49-F238E27FC236}">
                <a16:creationId xmlns:a16="http://schemas.microsoft.com/office/drawing/2014/main" id="{72E782FA-BFEB-68E1-BD06-D111542F6247}"/>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As model sizes grow, however, multi-query optimization can be too punishing and we can afford to use a little more memory to improve the quality of the models. This is where grouped-query attention comes in. Instead of cutting the number of keys and values matrices to one of each, it allows us to use more (but less than the number of heads).</a:t>
            </a:r>
          </a:p>
        </p:txBody>
      </p:sp>
      <p:sp>
        <p:nvSpPr>
          <p:cNvPr id="4" name="Footer Placeholder 3">
            <a:extLst>
              <a:ext uri="{FF2B5EF4-FFF2-40B4-BE49-F238E27FC236}">
                <a16:creationId xmlns:a16="http://schemas.microsoft.com/office/drawing/2014/main" id="{98E263D9-4CE5-07A2-D974-C48E12F2044F}"/>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EDBFF9F6-D3C2-B9F1-2CE3-E1608522A7B0}"/>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18</a:t>
            </a:fld>
            <a:endParaRPr lang="en-AE" dirty="0"/>
          </a:p>
        </p:txBody>
      </p:sp>
    </p:spTree>
    <p:extLst>
      <p:ext uri="{BB962C8B-B14F-4D97-AF65-F5344CB8AC3E}">
        <p14:creationId xmlns:p14="http://schemas.microsoft.com/office/powerpoint/2010/main" val="1457957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AFCE1-BE86-8A09-2521-33248357EB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69F866-865B-C914-5281-468B3C24827D}"/>
              </a:ext>
            </a:extLst>
          </p:cNvPr>
          <p:cNvSpPr>
            <a:spLocks noGrp="1"/>
          </p:cNvSpPr>
          <p:nvPr>
            <p:ph type="title"/>
          </p:nvPr>
        </p:nvSpPr>
        <p:spPr>
          <a:xfrm>
            <a:off x="128081" y="83024"/>
            <a:ext cx="11935838" cy="636925"/>
          </a:xfrm>
        </p:spPr>
        <p:txBody>
          <a:bodyPr>
            <a:normAutofit fontScale="90000"/>
          </a:bodyPr>
          <a:lstStyle/>
          <a:p>
            <a:r>
              <a:rPr lang="en-US" dirty="0"/>
              <a:t>Grouped Query Attention</a:t>
            </a:r>
            <a:endParaRPr lang="en-AE" dirty="0"/>
          </a:p>
        </p:txBody>
      </p:sp>
      <p:sp>
        <p:nvSpPr>
          <p:cNvPr id="3" name="Content Placeholder 2">
            <a:extLst>
              <a:ext uri="{FF2B5EF4-FFF2-40B4-BE49-F238E27FC236}">
                <a16:creationId xmlns:a16="http://schemas.microsoft.com/office/drawing/2014/main" id="{D9399779-3FB5-92F7-6D2C-D7C70FBEB538}"/>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Grouped-query attention sacrifices a little bit of the efficiency of multi query attention in return for a large improvement in quality by allowing multiple groups of shared key/value matrices; each group has its respective set of attention heads.</a:t>
            </a:r>
          </a:p>
        </p:txBody>
      </p:sp>
      <p:sp>
        <p:nvSpPr>
          <p:cNvPr id="5" name="Slide Number Placeholder 4">
            <a:extLst>
              <a:ext uri="{FF2B5EF4-FFF2-40B4-BE49-F238E27FC236}">
                <a16:creationId xmlns:a16="http://schemas.microsoft.com/office/drawing/2014/main" id="{3F6A7E5A-7286-563B-C685-7D3A44D9CF8D}"/>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19</a:t>
            </a:fld>
            <a:endParaRPr lang="en-AE" dirty="0"/>
          </a:p>
        </p:txBody>
      </p:sp>
      <p:pic>
        <p:nvPicPr>
          <p:cNvPr id="7" name="Picture 6">
            <a:extLst>
              <a:ext uri="{FF2B5EF4-FFF2-40B4-BE49-F238E27FC236}">
                <a16:creationId xmlns:a16="http://schemas.microsoft.com/office/drawing/2014/main" id="{95052A2E-B2ED-A111-1666-2C9B12C24364}"/>
              </a:ext>
            </a:extLst>
          </p:cNvPr>
          <p:cNvPicPr>
            <a:picLocks noChangeAspect="1"/>
          </p:cNvPicPr>
          <p:nvPr/>
        </p:nvPicPr>
        <p:blipFill>
          <a:blip r:embed="rId2"/>
          <a:stretch>
            <a:fillRect/>
          </a:stretch>
        </p:blipFill>
        <p:spPr>
          <a:xfrm>
            <a:off x="187024" y="2554027"/>
            <a:ext cx="6506646" cy="4167448"/>
          </a:xfrm>
          <a:prstGeom prst="rect">
            <a:avLst/>
          </a:prstGeom>
        </p:spPr>
      </p:pic>
      <p:pic>
        <p:nvPicPr>
          <p:cNvPr id="9" name="Picture 8">
            <a:extLst>
              <a:ext uri="{FF2B5EF4-FFF2-40B4-BE49-F238E27FC236}">
                <a16:creationId xmlns:a16="http://schemas.microsoft.com/office/drawing/2014/main" id="{59375729-1A33-7600-DFDE-F8911A2128F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tretch>
            <a:fillRect/>
          </a:stretch>
        </p:blipFill>
        <p:spPr>
          <a:xfrm>
            <a:off x="8609916" y="2838823"/>
            <a:ext cx="2219635" cy="3143689"/>
          </a:xfrm>
          <a:prstGeom prst="rect">
            <a:avLst/>
          </a:prstGeom>
        </p:spPr>
      </p:pic>
      <p:sp>
        <p:nvSpPr>
          <p:cNvPr id="4" name="Footer Placeholder 3">
            <a:extLst>
              <a:ext uri="{FF2B5EF4-FFF2-40B4-BE49-F238E27FC236}">
                <a16:creationId xmlns:a16="http://schemas.microsoft.com/office/drawing/2014/main" id="{68F006D7-B228-E2BF-8D2C-A4C64A069057}"/>
              </a:ext>
            </a:extLst>
          </p:cNvPr>
          <p:cNvSpPr>
            <a:spLocks noGrp="1"/>
          </p:cNvSpPr>
          <p:nvPr>
            <p:ph type="ftr" sz="quarter" idx="11"/>
          </p:nvPr>
        </p:nvSpPr>
        <p:spPr/>
        <p:txBody>
          <a:bodyPr/>
          <a:lstStyle/>
          <a:p>
            <a:r>
              <a:rPr lang="en-GB"/>
              <a:t>Introduction to Large Language Models</a:t>
            </a:r>
            <a:endParaRPr lang="en-AE"/>
          </a:p>
        </p:txBody>
      </p:sp>
    </p:spTree>
    <p:extLst>
      <p:ext uri="{BB962C8B-B14F-4D97-AF65-F5344CB8AC3E}">
        <p14:creationId xmlns:p14="http://schemas.microsoft.com/office/powerpoint/2010/main" val="134147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A784D-78A9-25DA-3734-1B6C5736E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42FB9-064D-68A8-A2AB-47C1E90D24ED}"/>
              </a:ext>
            </a:extLst>
          </p:cNvPr>
          <p:cNvSpPr>
            <a:spLocks noGrp="1"/>
          </p:cNvSpPr>
          <p:nvPr>
            <p:ph type="title"/>
          </p:nvPr>
        </p:nvSpPr>
        <p:spPr>
          <a:xfrm>
            <a:off x="128081" y="83024"/>
            <a:ext cx="11935838" cy="636925"/>
          </a:xfrm>
        </p:spPr>
        <p:txBody>
          <a:bodyPr>
            <a:normAutofit fontScale="90000"/>
          </a:bodyPr>
          <a:lstStyle/>
          <a:p>
            <a:r>
              <a:rPr lang="en-US" dirty="0"/>
              <a:t>Contents</a:t>
            </a:r>
            <a:endParaRPr lang="en-AE" dirty="0"/>
          </a:p>
        </p:txBody>
      </p:sp>
      <p:sp>
        <p:nvSpPr>
          <p:cNvPr id="3" name="Content Placeholder 2">
            <a:extLst>
              <a:ext uri="{FF2B5EF4-FFF2-40B4-BE49-F238E27FC236}">
                <a16:creationId xmlns:a16="http://schemas.microsoft.com/office/drawing/2014/main" id="{C03DA8D3-BE10-2924-9680-BA70379B3451}"/>
              </a:ext>
            </a:extLst>
          </p:cNvPr>
          <p:cNvSpPr>
            <a:spLocks noGrp="1"/>
          </p:cNvSpPr>
          <p:nvPr>
            <p:ph idx="1"/>
          </p:nvPr>
        </p:nvSpPr>
        <p:spPr>
          <a:xfrm>
            <a:off x="128081" y="875488"/>
            <a:ext cx="11935838" cy="5480861"/>
          </a:xfrm>
        </p:spPr>
        <p:txBody>
          <a:bodyPr>
            <a:normAutofit/>
          </a:bodyPr>
          <a:lstStyle/>
          <a:p>
            <a:r>
              <a:rPr lang="en-US" dirty="0">
                <a:latin typeface="Arial" panose="020B0604020202020204" pitchFamily="34" charset="0"/>
                <a:cs typeface="Arial" panose="020B0604020202020204" pitchFamily="34" charset="0"/>
              </a:rPr>
              <a:t>Optimizing Attention</a:t>
            </a:r>
          </a:p>
          <a:p>
            <a:r>
              <a:rPr lang="en-US" dirty="0">
                <a:latin typeface="Arial" panose="020B0604020202020204" pitchFamily="34" charset="0"/>
                <a:cs typeface="Arial" panose="020B0604020202020204" pitchFamily="34" charset="0"/>
              </a:rPr>
              <a:t>KV Cache</a:t>
            </a:r>
          </a:p>
          <a:p>
            <a:r>
              <a:rPr lang="en-US" dirty="0">
                <a:latin typeface="Arial" panose="020B0604020202020204" pitchFamily="34" charset="0"/>
                <a:cs typeface="Arial" panose="020B0604020202020204" pitchFamily="34" charset="0"/>
              </a:rPr>
              <a:t>Sliding Window Attention</a:t>
            </a:r>
          </a:p>
          <a:p>
            <a:r>
              <a:rPr lang="en-US" dirty="0">
                <a:latin typeface="Arial" panose="020B0604020202020204" pitchFamily="34" charset="0"/>
                <a:cs typeface="Arial" panose="020B0604020202020204" pitchFamily="34" charset="0"/>
              </a:rPr>
              <a:t>Multi-query Attention</a:t>
            </a:r>
          </a:p>
          <a:p>
            <a:r>
              <a:rPr lang="en-US" dirty="0">
                <a:latin typeface="Arial" panose="020B0604020202020204" pitchFamily="34" charset="0"/>
                <a:cs typeface="Arial" panose="020B0604020202020204" pitchFamily="34" charset="0"/>
              </a:rPr>
              <a:t>Grouped-query Attention</a:t>
            </a:r>
          </a:p>
          <a:p>
            <a:r>
              <a:rPr lang="en-US" dirty="0">
                <a:latin typeface="Arial" panose="020B0604020202020204" pitchFamily="34" charset="0"/>
                <a:cs typeface="Arial" panose="020B0604020202020204" pitchFamily="34" charset="0"/>
              </a:rPr>
              <a:t>Flash Attention</a:t>
            </a:r>
          </a:p>
          <a:p>
            <a:r>
              <a:rPr lang="en-US" dirty="0">
                <a:latin typeface="Arial" panose="020B0604020202020204" pitchFamily="34" charset="0"/>
                <a:cs typeface="Arial" panose="020B0604020202020204" pitchFamily="34" charset="0"/>
              </a:rPr>
              <a:t>Mixture of Experts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AE"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E10788A5-F943-9796-7063-E56A0B754208}"/>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2CE19B0E-7CE5-4EDB-ED7F-DE86C62258D1}"/>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2</a:t>
            </a:fld>
            <a:endParaRPr lang="en-AE" dirty="0"/>
          </a:p>
        </p:txBody>
      </p:sp>
    </p:spTree>
    <p:extLst>
      <p:ext uri="{BB962C8B-B14F-4D97-AF65-F5344CB8AC3E}">
        <p14:creationId xmlns:p14="http://schemas.microsoft.com/office/powerpoint/2010/main" val="288955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ADA01-9320-50C9-C6CC-5105EBCFA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764D2-EE59-36E7-529B-0CCA433C7346}"/>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p:sp>
        <p:nvSpPr>
          <p:cNvPr id="3" name="Content Placeholder 2">
            <a:extLst>
              <a:ext uri="{FF2B5EF4-FFF2-40B4-BE49-F238E27FC236}">
                <a16:creationId xmlns:a16="http://schemas.microsoft.com/office/drawing/2014/main" id="{09AED1EC-1386-509E-4606-B4E7AD6F65A4}"/>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Flash Attention is a popular method and implementation that provides significant speedups for both training and inference of Transformer LLMs on GPUs. It speeds up the attention calculation by optimizing what values are loaded and moved between a GPU’s shared memory (SRAM) and high bandwidth memory (HBM). </a:t>
            </a:r>
          </a:p>
        </p:txBody>
      </p:sp>
      <p:sp>
        <p:nvSpPr>
          <p:cNvPr id="4" name="Footer Placeholder 3">
            <a:extLst>
              <a:ext uri="{FF2B5EF4-FFF2-40B4-BE49-F238E27FC236}">
                <a16:creationId xmlns:a16="http://schemas.microsoft.com/office/drawing/2014/main" id="{DDE69C08-B108-767D-0542-B30342CF0DEF}"/>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30BB660D-3EF5-FA18-0348-0AFC465D5D51}"/>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20</a:t>
            </a:fld>
            <a:endParaRPr lang="en-AE" dirty="0"/>
          </a:p>
        </p:txBody>
      </p:sp>
      <p:pic>
        <p:nvPicPr>
          <p:cNvPr id="7" name="Picture 6">
            <a:extLst>
              <a:ext uri="{FF2B5EF4-FFF2-40B4-BE49-F238E27FC236}">
                <a16:creationId xmlns:a16="http://schemas.microsoft.com/office/drawing/2014/main" id="{5E0F1A9C-FCFD-DC94-7D41-F7DF1BC13EDE}"/>
              </a:ext>
            </a:extLst>
          </p:cNvPr>
          <p:cNvPicPr>
            <a:picLocks noChangeAspect="1"/>
          </p:cNvPicPr>
          <p:nvPr/>
        </p:nvPicPr>
        <p:blipFill>
          <a:blip r:embed="rId2"/>
          <a:stretch>
            <a:fillRect/>
          </a:stretch>
        </p:blipFill>
        <p:spPr>
          <a:xfrm>
            <a:off x="242935" y="3012397"/>
            <a:ext cx="5057199" cy="3709078"/>
          </a:xfrm>
          <a:prstGeom prst="rect">
            <a:avLst/>
          </a:prstGeom>
        </p:spPr>
      </p:pic>
      <p:cxnSp>
        <p:nvCxnSpPr>
          <p:cNvPr id="9" name="Straight Arrow Connector 8">
            <a:extLst>
              <a:ext uri="{FF2B5EF4-FFF2-40B4-BE49-F238E27FC236}">
                <a16:creationId xmlns:a16="http://schemas.microsoft.com/office/drawing/2014/main" id="{233A2B53-63A8-6C53-9CB6-C835A062AD39}"/>
              </a:ext>
            </a:extLst>
          </p:cNvPr>
          <p:cNvCxnSpPr/>
          <p:nvPr/>
        </p:nvCxnSpPr>
        <p:spPr>
          <a:xfrm>
            <a:off x="4961467" y="3649784"/>
            <a:ext cx="11514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B5B5EDC-61CF-5C19-6148-7892BB9C7AAC}"/>
              </a:ext>
            </a:extLst>
          </p:cNvPr>
          <p:cNvSpPr txBox="1"/>
          <p:nvPr/>
        </p:nvSpPr>
        <p:spPr>
          <a:xfrm>
            <a:off x="6112934" y="3465118"/>
            <a:ext cx="5950985" cy="646331"/>
          </a:xfrm>
          <a:prstGeom prst="rect">
            <a:avLst/>
          </a:prstGeom>
          <a:noFill/>
        </p:spPr>
        <p:txBody>
          <a:bodyPr wrap="square" rtlCol="0">
            <a:spAutoFit/>
          </a:bodyPr>
          <a:lstStyle/>
          <a:p>
            <a:r>
              <a:rPr lang="en-US" dirty="0"/>
              <a:t>SRAM: Speed (19 TB/s) / Storage (20 MB) – Faster computation but very little storage</a:t>
            </a:r>
            <a:endParaRPr lang="en-AE" dirty="0"/>
          </a:p>
        </p:txBody>
      </p:sp>
      <p:sp>
        <p:nvSpPr>
          <p:cNvPr id="11" name="Freeform: Shape 10">
            <a:extLst>
              <a:ext uri="{FF2B5EF4-FFF2-40B4-BE49-F238E27FC236}">
                <a16:creationId xmlns:a16="http://schemas.microsoft.com/office/drawing/2014/main" id="{3FF5EB12-DFA3-CA44-289C-053FACF5432D}"/>
              </a:ext>
            </a:extLst>
          </p:cNvPr>
          <p:cNvSpPr/>
          <p:nvPr/>
        </p:nvSpPr>
        <p:spPr>
          <a:xfrm>
            <a:off x="2556933" y="4360333"/>
            <a:ext cx="3462867" cy="281330"/>
          </a:xfrm>
          <a:custGeom>
            <a:avLst/>
            <a:gdLst>
              <a:gd name="connsiteX0" fmla="*/ 0 w 3462867"/>
              <a:gd name="connsiteY0" fmla="*/ 101600 h 281330"/>
              <a:gd name="connsiteX1" fmla="*/ 880534 w 3462867"/>
              <a:gd name="connsiteY1" fmla="*/ 279400 h 281330"/>
              <a:gd name="connsiteX2" fmla="*/ 3462867 w 3462867"/>
              <a:gd name="connsiteY2" fmla="*/ 0 h 281330"/>
            </a:gdLst>
            <a:ahLst/>
            <a:cxnLst>
              <a:cxn ang="0">
                <a:pos x="connsiteX0" y="connsiteY0"/>
              </a:cxn>
              <a:cxn ang="0">
                <a:pos x="connsiteX1" y="connsiteY1"/>
              </a:cxn>
              <a:cxn ang="0">
                <a:pos x="connsiteX2" y="connsiteY2"/>
              </a:cxn>
            </a:cxnLst>
            <a:rect l="l" t="t" r="r" b="b"/>
            <a:pathLst>
              <a:path w="3462867" h="281330">
                <a:moveTo>
                  <a:pt x="0" y="101600"/>
                </a:moveTo>
                <a:cubicBezTo>
                  <a:pt x="151694" y="198966"/>
                  <a:pt x="303389" y="296333"/>
                  <a:pt x="880534" y="279400"/>
                </a:cubicBezTo>
                <a:cubicBezTo>
                  <a:pt x="1457679" y="262467"/>
                  <a:pt x="2460273" y="131233"/>
                  <a:pt x="3462867" y="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2" name="TextBox 11">
            <a:extLst>
              <a:ext uri="{FF2B5EF4-FFF2-40B4-BE49-F238E27FC236}">
                <a16:creationId xmlns:a16="http://schemas.microsoft.com/office/drawing/2014/main" id="{88380634-D2C7-26C0-8E10-C9A95920020E}"/>
              </a:ext>
            </a:extLst>
          </p:cNvPr>
          <p:cNvSpPr txBox="1"/>
          <p:nvPr/>
        </p:nvSpPr>
        <p:spPr>
          <a:xfrm>
            <a:off x="5981146" y="4102505"/>
            <a:ext cx="5967919" cy="923330"/>
          </a:xfrm>
          <a:prstGeom prst="rect">
            <a:avLst/>
          </a:prstGeom>
          <a:noFill/>
        </p:spPr>
        <p:txBody>
          <a:bodyPr wrap="square" rtlCol="0">
            <a:spAutoFit/>
          </a:bodyPr>
          <a:lstStyle/>
          <a:p>
            <a:r>
              <a:rPr lang="en-US" dirty="0"/>
              <a:t>HBM (GPU main memory): Speed (1.5 TB/s) / Storage (40 GB) – Slower computation and access (loading from and writing to) but lots of storage </a:t>
            </a:r>
            <a:endParaRPr lang="en-AE" dirty="0"/>
          </a:p>
        </p:txBody>
      </p:sp>
    </p:spTree>
    <p:extLst>
      <p:ext uri="{BB962C8B-B14F-4D97-AF65-F5344CB8AC3E}">
        <p14:creationId xmlns:p14="http://schemas.microsoft.com/office/powerpoint/2010/main" val="289108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3A95F-1147-B976-D172-5D949BEF4C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9BABCE-C706-C8ED-1D92-84A211FB02F0}"/>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p:sp>
        <p:nvSpPr>
          <p:cNvPr id="3" name="Content Placeholder 2">
            <a:extLst>
              <a:ext uri="{FF2B5EF4-FFF2-40B4-BE49-F238E27FC236}">
                <a16:creationId xmlns:a16="http://schemas.microsoft.com/office/drawing/2014/main" id="{39502E92-535E-D968-C282-E41D158A20E6}"/>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Standard Attention</a:t>
            </a:r>
          </a:p>
        </p:txBody>
      </p:sp>
      <p:sp>
        <p:nvSpPr>
          <p:cNvPr id="4" name="Footer Placeholder 3">
            <a:extLst>
              <a:ext uri="{FF2B5EF4-FFF2-40B4-BE49-F238E27FC236}">
                <a16:creationId xmlns:a16="http://schemas.microsoft.com/office/drawing/2014/main" id="{90B01146-389E-3D82-0C85-EE6EE6311984}"/>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95D3C213-9573-FA63-9E53-078BF1F75A10}"/>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21</a:t>
            </a:fld>
            <a:endParaRPr lang="en-AE" dirty="0"/>
          </a:p>
        </p:txBody>
      </p:sp>
      <p:pic>
        <p:nvPicPr>
          <p:cNvPr id="8" name="Picture 7">
            <a:extLst>
              <a:ext uri="{FF2B5EF4-FFF2-40B4-BE49-F238E27FC236}">
                <a16:creationId xmlns:a16="http://schemas.microsoft.com/office/drawing/2014/main" id="{BBEB19E2-17B0-8F52-71E6-497F3EB5B99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789834" y="1399537"/>
            <a:ext cx="10612331" cy="1552792"/>
          </a:xfrm>
          <a:prstGeom prst="rect">
            <a:avLst/>
          </a:prstGeom>
        </p:spPr>
      </p:pic>
      <p:graphicFrame>
        <p:nvGraphicFramePr>
          <p:cNvPr id="15" name="Table 14">
            <a:extLst>
              <a:ext uri="{FF2B5EF4-FFF2-40B4-BE49-F238E27FC236}">
                <a16:creationId xmlns:a16="http://schemas.microsoft.com/office/drawing/2014/main" id="{B2C39A2C-E752-37EF-0082-1E82D4D0B820}"/>
              </a:ext>
            </a:extLst>
          </p:cNvPr>
          <p:cNvGraphicFramePr>
            <a:graphicFrameLocks noGrp="1"/>
          </p:cNvGraphicFramePr>
          <p:nvPr>
            <p:extLst>
              <p:ext uri="{D42A27DB-BD31-4B8C-83A1-F6EECF244321}">
                <p14:modId xmlns:p14="http://schemas.microsoft.com/office/powerpoint/2010/main" val="1794645704"/>
              </p:ext>
            </p:extLst>
          </p:nvPr>
        </p:nvGraphicFramePr>
        <p:xfrm>
          <a:off x="128080" y="3147872"/>
          <a:ext cx="11935838" cy="2834640"/>
        </p:xfrm>
        <a:graphic>
          <a:graphicData uri="http://schemas.openxmlformats.org/drawingml/2006/table">
            <a:tbl>
              <a:tblPr firstRow="1" bandRow="1">
                <a:tableStyleId>{D7AC3CCA-C797-4891-BE02-D94E43425B78}</a:tableStyleId>
              </a:tblPr>
              <a:tblGrid>
                <a:gridCol w="721664">
                  <a:extLst>
                    <a:ext uri="{9D8B030D-6E8A-4147-A177-3AD203B41FA5}">
                      <a16:colId xmlns:a16="http://schemas.microsoft.com/office/drawing/2014/main" val="3059744775"/>
                    </a:ext>
                  </a:extLst>
                </a:gridCol>
                <a:gridCol w="11214174">
                  <a:extLst>
                    <a:ext uri="{9D8B030D-6E8A-4147-A177-3AD203B41FA5}">
                      <a16:colId xmlns:a16="http://schemas.microsoft.com/office/drawing/2014/main" val="2559934593"/>
                    </a:ext>
                  </a:extLst>
                </a:gridCol>
              </a:tblGrid>
              <a:tr h="370840">
                <a:tc>
                  <a:txBody>
                    <a:bodyPr/>
                    <a:lstStyle/>
                    <a:p>
                      <a:pPr marL="285750" indent="-285750" algn="r">
                        <a:lnSpc>
                          <a:spcPct val="100000"/>
                        </a:lnSpc>
                        <a:buClr>
                          <a:schemeClr val="bg1"/>
                        </a:buClr>
                        <a:buFont typeface="Arial" panose="020B0604020202020204" pitchFamily="34" charset="0"/>
                        <a:buChar char="•"/>
                      </a:pPr>
                      <a:endParaRPr lang="en-US" b="0" dirty="0">
                        <a:latin typeface="Consolas" panose="020B0609020204030204" pitchFamily="49" charset="0"/>
                        <a:cs typeface="Courier New" panose="02070309020205020404" pitchFamily="49" charset="0"/>
                      </a:endParaRP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1</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2</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3</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4</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5</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6</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7</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8</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9</a:t>
                      </a:r>
                    </a:p>
                  </a:txBody>
                  <a:tcPr>
                    <a:solidFill>
                      <a:schemeClr val="bg1"/>
                    </a:solidFill>
                  </a:tcPr>
                </a:tc>
                <a:tc>
                  <a:txBody>
                    <a:bodyPr/>
                    <a:lstStyle/>
                    <a:p>
                      <a:pPr>
                        <a:lnSpc>
                          <a:spcPct val="100000"/>
                        </a:lnSpc>
                      </a:pPr>
                      <a:r>
                        <a:rPr lang="en-GB" b="1" dirty="0">
                          <a:solidFill>
                            <a:srgbClr val="000000"/>
                          </a:solidFill>
                          <a:effectLst/>
                          <a:latin typeface="Arial" panose="020B0604020202020204" pitchFamily="34" charset="0"/>
                          <a:cs typeface="Arial" panose="020B0604020202020204" pitchFamily="34" charset="0"/>
                        </a:rPr>
                        <a:t>Require:</a:t>
                      </a:r>
                      <a:r>
                        <a:rPr lang="en-GB" b="0" dirty="0">
                          <a:solidFill>
                            <a:srgbClr val="000000"/>
                          </a:solidFill>
                          <a:effectLst/>
                          <a:latin typeface="Arial" panose="020B0604020202020204" pitchFamily="34" charset="0"/>
                          <a:cs typeface="Arial" panose="020B0604020202020204" pitchFamily="34" charset="0"/>
                        </a:rPr>
                        <a:t> Matrices </a:t>
                      </a:r>
                      <a:r>
                        <a:rPr lang="en-GB" b="1" dirty="0">
                          <a:solidFill>
                            <a:srgbClr val="000000"/>
                          </a:solidFill>
                          <a:effectLst/>
                          <a:latin typeface="Arial" panose="020B0604020202020204" pitchFamily="34" charset="0"/>
                          <a:cs typeface="Arial" panose="020B0604020202020204" pitchFamily="34" charset="0"/>
                        </a:rPr>
                        <a:t>Q</a:t>
                      </a:r>
                      <a:r>
                        <a:rPr lang="en-GB" b="0" dirty="0">
                          <a:solidFill>
                            <a:srgbClr val="000000"/>
                          </a:solidFill>
                          <a:effectLst/>
                          <a:latin typeface="Arial" panose="020B0604020202020204" pitchFamily="34" charset="0"/>
                          <a:cs typeface="Arial" panose="020B0604020202020204" pitchFamily="34" charset="0"/>
                        </a:rPr>
                        <a:t>, </a:t>
                      </a:r>
                      <a:r>
                        <a:rPr lang="en-GB" b="1" dirty="0">
                          <a:solidFill>
                            <a:srgbClr val="000000"/>
                          </a:solidFill>
                          <a:effectLst/>
                          <a:latin typeface="Arial" panose="020B0604020202020204" pitchFamily="34" charset="0"/>
                          <a:cs typeface="Arial" panose="020B0604020202020204" pitchFamily="34" charset="0"/>
                        </a:rPr>
                        <a:t>K</a:t>
                      </a:r>
                      <a:r>
                        <a:rPr lang="en-GB" b="0" dirty="0">
                          <a:solidFill>
                            <a:srgbClr val="000000"/>
                          </a:solidFill>
                          <a:effectLst/>
                          <a:latin typeface="Arial" panose="020B0604020202020204" pitchFamily="34" charset="0"/>
                          <a:cs typeface="Arial" panose="020B0604020202020204" pitchFamily="34" charset="0"/>
                        </a:rPr>
                        <a:t>, </a:t>
                      </a:r>
                      <a:r>
                        <a:rPr lang="en-GB" b="1" dirty="0">
                          <a:solidFill>
                            <a:srgbClr val="000000"/>
                          </a:solidFill>
                          <a:effectLst/>
                          <a:latin typeface="Arial" panose="020B0604020202020204" pitchFamily="34" charset="0"/>
                          <a:cs typeface="Arial" panose="020B0604020202020204" pitchFamily="34" charset="0"/>
                        </a:rPr>
                        <a:t>V</a:t>
                      </a:r>
                      <a:r>
                        <a:rPr lang="en-GB" b="0" dirty="0">
                          <a:solidFill>
                            <a:srgbClr val="000000"/>
                          </a:solidFill>
                          <a:effectLst/>
                          <a:latin typeface="Arial" panose="020B0604020202020204" pitchFamily="34" charset="0"/>
                          <a:cs typeface="Arial" panose="020B0604020202020204" pitchFamily="34" charset="0"/>
                        </a:rPr>
                        <a:t> in HBM</a:t>
                      </a:r>
                    </a:p>
                    <a:p>
                      <a:pPr>
                        <a:lnSpc>
                          <a:spcPct val="100000"/>
                        </a:lnSpc>
                      </a:pPr>
                      <a:r>
                        <a:rPr lang="en-GB" b="0" dirty="0">
                          <a:solidFill>
                            <a:srgbClr val="000000"/>
                          </a:solidFill>
                          <a:effectLst/>
                          <a:latin typeface="Consolas" panose="020B0609020204030204" pitchFamily="49" charset="0"/>
                        </a:rPr>
                        <a:t>Load </a:t>
                      </a:r>
                      <a:r>
                        <a:rPr lang="en-GB" b="1" dirty="0">
                          <a:solidFill>
                            <a:srgbClr val="000000"/>
                          </a:solidFill>
                          <a:effectLst/>
                          <a:latin typeface="Consolas" panose="020B0609020204030204" pitchFamily="49" charset="0"/>
                        </a:rPr>
                        <a:t>Q</a:t>
                      </a:r>
                      <a:r>
                        <a:rPr lang="en-GB" b="0" dirty="0">
                          <a:solidFill>
                            <a:srgbClr val="000000"/>
                          </a:solidFill>
                          <a:effectLst/>
                          <a:latin typeface="Consolas" panose="020B0609020204030204" pitchFamily="49" charset="0"/>
                        </a:rPr>
                        <a:t>, </a:t>
                      </a:r>
                      <a:r>
                        <a:rPr lang="en-GB" b="1" dirty="0">
                          <a:solidFill>
                            <a:srgbClr val="000000"/>
                          </a:solidFill>
                          <a:effectLst/>
                          <a:latin typeface="Consolas" panose="020B0609020204030204" pitchFamily="49" charset="0"/>
                        </a:rPr>
                        <a:t>K</a:t>
                      </a:r>
                      <a:r>
                        <a:rPr lang="en-GB" b="0" dirty="0">
                          <a:solidFill>
                            <a:srgbClr val="000000"/>
                          </a:solidFill>
                          <a:effectLst/>
                          <a:latin typeface="Consolas" panose="020B0609020204030204" pitchFamily="49" charset="0"/>
                        </a:rPr>
                        <a:t> from HBM</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S = QK</a:t>
                      </a:r>
                      <a:r>
                        <a:rPr lang="en-GB" b="0" baseline="30000" dirty="0">
                          <a:solidFill>
                            <a:srgbClr val="000000"/>
                          </a:solidFill>
                          <a:effectLst/>
                          <a:latin typeface="Consolas" panose="020B0609020204030204" pitchFamily="49" charset="0"/>
                        </a:rPr>
                        <a:t>T </a:t>
                      </a:r>
                      <a:endParaRPr lang="en-GB" b="0" baseline="0" dirty="0">
                        <a:solidFill>
                          <a:srgbClr val="000000"/>
                        </a:solidFill>
                        <a:effectLst/>
                        <a:latin typeface="Consolas" panose="020B0609020204030204" pitchFamily="49" charset="0"/>
                      </a:endParaRPr>
                    </a:p>
                    <a:p>
                      <a:pPr>
                        <a:lnSpc>
                          <a:spcPct val="100000"/>
                        </a:lnSpc>
                      </a:pPr>
                      <a:r>
                        <a:rPr lang="en-GB" b="0" baseline="0" dirty="0">
                          <a:solidFill>
                            <a:srgbClr val="000000"/>
                          </a:solidFill>
                          <a:effectLst/>
                          <a:latin typeface="Consolas" panose="020B0609020204030204" pitchFamily="49" charset="0"/>
                        </a:rPr>
                        <a:t>Write </a:t>
                      </a:r>
                      <a:r>
                        <a:rPr lang="en-GB" b="1" baseline="0" dirty="0">
                          <a:solidFill>
                            <a:srgbClr val="000000"/>
                          </a:solidFill>
                          <a:effectLst/>
                          <a:latin typeface="Consolas" panose="020B0609020204030204" pitchFamily="49" charset="0"/>
                        </a:rPr>
                        <a:t>S</a:t>
                      </a:r>
                      <a:r>
                        <a:rPr lang="en-GB" b="0" baseline="0" dirty="0">
                          <a:solidFill>
                            <a:srgbClr val="000000"/>
                          </a:solidFill>
                          <a:effectLst/>
                          <a:latin typeface="Consolas" panose="020B0609020204030204" pitchFamily="49" charset="0"/>
                        </a:rPr>
                        <a:t> to HBM.</a:t>
                      </a:r>
                    </a:p>
                    <a:p>
                      <a:pPr>
                        <a:lnSpc>
                          <a:spcPct val="100000"/>
                        </a:lnSpc>
                      </a:pPr>
                      <a:r>
                        <a:rPr lang="en-GB" b="0" dirty="0">
                          <a:solidFill>
                            <a:srgbClr val="000000"/>
                          </a:solidFill>
                          <a:effectLst/>
                          <a:latin typeface="Consolas" panose="020B0609020204030204" pitchFamily="49" charset="0"/>
                        </a:rPr>
                        <a:t>Read </a:t>
                      </a:r>
                      <a:r>
                        <a:rPr lang="en-GB" b="1" dirty="0">
                          <a:solidFill>
                            <a:srgbClr val="000000"/>
                          </a:solidFill>
                          <a:effectLst/>
                          <a:latin typeface="Consolas" panose="020B0609020204030204" pitchFamily="49" charset="0"/>
                        </a:rPr>
                        <a:t>S</a:t>
                      </a:r>
                      <a:r>
                        <a:rPr lang="en-GB" b="0" dirty="0">
                          <a:solidFill>
                            <a:srgbClr val="000000"/>
                          </a:solidFill>
                          <a:effectLst/>
                          <a:latin typeface="Consolas" panose="020B0609020204030204" pitchFamily="49" charset="0"/>
                        </a:rPr>
                        <a:t> from HBM</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P</a:t>
                      </a:r>
                      <a:r>
                        <a:rPr lang="en-GB" b="0" dirty="0">
                          <a:solidFill>
                            <a:srgbClr val="000000"/>
                          </a:solidFill>
                          <a:effectLst/>
                          <a:latin typeface="Consolas" panose="020B0609020204030204" pitchFamily="49" charset="0"/>
                        </a:rPr>
                        <a:t> = </a:t>
                      </a:r>
                      <a:r>
                        <a:rPr lang="en-GB" b="0" dirty="0" err="1">
                          <a:solidFill>
                            <a:srgbClr val="000000"/>
                          </a:solidFill>
                          <a:effectLst/>
                          <a:latin typeface="Consolas" panose="020B0609020204030204" pitchFamily="49" charset="0"/>
                        </a:rPr>
                        <a:t>softmax</a:t>
                      </a:r>
                      <a:r>
                        <a:rPr lang="en-GB" b="0" dirty="0">
                          <a:solidFill>
                            <a:srgbClr val="000000"/>
                          </a:solidFill>
                          <a:effectLst/>
                          <a:latin typeface="Consolas" panose="020B0609020204030204" pitchFamily="49" charset="0"/>
                        </a:rPr>
                        <a:t>(</a:t>
                      </a:r>
                      <a:r>
                        <a:rPr lang="en-GB" b="1" dirty="0">
                          <a:solidFill>
                            <a:srgbClr val="000000"/>
                          </a:solidFill>
                          <a:effectLst/>
                          <a:latin typeface="Consolas" panose="020B0609020204030204" pitchFamily="49" charset="0"/>
                        </a:rPr>
                        <a:t>S</a:t>
                      </a:r>
                      <a:r>
                        <a:rPr lang="en-GB" b="0" dirty="0">
                          <a:solidFill>
                            <a:srgbClr val="000000"/>
                          </a:solidFill>
                          <a:effectLst/>
                          <a:latin typeface="Consolas" panose="020B0609020204030204" pitchFamily="49" charset="0"/>
                        </a:rPr>
                        <a:t>)</a:t>
                      </a:r>
                    </a:p>
                    <a:p>
                      <a:pPr>
                        <a:lnSpc>
                          <a:spcPct val="100000"/>
                        </a:lnSpc>
                      </a:pPr>
                      <a:r>
                        <a:rPr lang="en-GB" b="0" dirty="0">
                          <a:solidFill>
                            <a:srgbClr val="000000"/>
                          </a:solidFill>
                          <a:effectLst/>
                          <a:latin typeface="Consolas" panose="020B0609020204030204" pitchFamily="49" charset="0"/>
                        </a:rPr>
                        <a:t>write </a:t>
                      </a:r>
                      <a:r>
                        <a:rPr lang="en-GB" b="1" dirty="0">
                          <a:solidFill>
                            <a:srgbClr val="000000"/>
                          </a:solidFill>
                          <a:effectLst/>
                          <a:latin typeface="Consolas" panose="020B0609020204030204" pitchFamily="49" charset="0"/>
                        </a:rPr>
                        <a:t>P</a:t>
                      </a:r>
                      <a:r>
                        <a:rPr lang="en-GB" b="0" dirty="0">
                          <a:solidFill>
                            <a:srgbClr val="000000"/>
                          </a:solidFill>
                          <a:effectLst/>
                          <a:latin typeface="Consolas" panose="020B0609020204030204" pitchFamily="49" charset="0"/>
                        </a:rPr>
                        <a:t> to HBM.</a:t>
                      </a:r>
                    </a:p>
                    <a:p>
                      <a:pPr>
                        <a:lnSpc>
                          <a:spcPct val="100000"/>
                        </a:lnSpc>
                      </a:pPr>
                      <a:r>
                        <a:rPr lang="en-GB" b="0" dirty="0">
                          <a:solidFill>
                            <a:srgbClr val="000000"/>
                          </a:solidFill>
                          <a:effectLst/>
                          <a:latin typeface="Consolas" panose="020B0609020204030204" pitchFamily="49" charset="0"/>
                        </a:rPr>
                        <a:t>Load </a:t>
                      </a:r>
                      <a:r>
                        <a:rPr lang="en-GB" b="1" dirty="0">
                          <a:solidFill>
                            <a:srgbClr val="000000"/>
                          </a:solidFill>
                          <a:effectLst/>
                          <a:latin typeface="Consolas" panose="020B0609020204030204" pitchFamily="49" charset="0"/>
                        </a:rPr>
                        <a:t>P</a:t>
                      </a:r>
                      <a:r>
                        <a:rPr lang="en-GB" b="0" dirty="0">
                          <a:solidFill>
                            <a:srgbClr val="000000"/>
                          </a:solidFill>
                          <a:effectLst/>
                          <a:latin typeface="Consolas" panose="020B0609020204030204" pitchFamily="49" charset="0"/>
                        </a:rPr>
                        <a:t> and </a:t>
                      </a:r>
                      <a:r>
                        <a:rPr lang="en-GB" b="1" dirty="0">
                          <a:solidFill>
                            <a:srgbClr val="000000"/>
                          </a:solidFill>
                          <a:effectLst/>
                          <a:latin typeface="Consolas" panose="020B0609020204030204" pitchFamily="49" charset="0"/>
                        </a:rPr>
                        <a:t>V</a:t>
                      </a:r>
                      <a:r>
                        <a:rPr lang="en-GB" b="0" dirty="0">
                          <a:solidFill>
                            <a:srgbClr val="000000"/>
                          </a:solidFill>
                          <a:effectLst/>
                          <a:latin typeface="Consolas" panose="020B0609020204030204" pitchFamily="49" charset="0"/>
                        </a:rPr>
                        <a:t> by blocks from HBM</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O</a:t>
                      </a:r>
                      <a:r>
                        <a:rPr lang="en-GB" b="0" dirty="0">
                          <a:solidFill>
                            <a:srgbClr val="000000"/>
                          </a:solidFill>
                          <a:effectLst/>
                          <a:latin typeface="Consolas" panose="020B0609020204030204" pitchFamily="49" charset="0"/>
                        </a:rPr>
                        <a:t> = </a:t>
                      </a:r>
                      <a:r>
                        <a:rPr lang="en-GB" b="1" dirty="0">
                          <a:solidFill>
                            <a:srgbClr val="000000"/>
                          </a:solidFill>
                          <a:effectLst/>
                          <a:latin typeface="Consolas" panose="020B0609020204030204" pitchFamily="49" charset="0"/>
                        </a:rPr>
                        <a:t>PV</a:t>
                      </a:r>
                      <a:endParaRPr lang="en-GB" b="0" dirty="0">
                        <a:solidFill>
                          <a:srgbClr val="000000"/>
                        </a:solidFill>
                        <a:effectLst/>
                        <a:latin typeface="Consolas" panose="020B0609020204030204" pitchFamily="49" charset="0"/>
                      </a:endParaRPr>
                    </a:p>
                    <a:p>
                      <a:pPr>
                        <a:lnSpc>
                          <a:spcPct val="100000"/>
                        </a:lnSpc>
                      </a:pPr>
                      <a:r>
                        <a:rPr lang="en-GB" b="0" dirty="0">
                          <a:solidFill>
                            <a:srgbClr val="000000"/>
                          </a:solidFill>
                          <a:effectLst/>
                          <a:latin typeface="Consolas" panose="020B0609020204030204" pitchFamily="49" charset="0"/>
                        </a:rPr>
                        <a:t>write </a:t>
                      </a:r>
                      <a:r>
                        <a:rPr lang="en-GB" b="1" dirty="0">
                          <a:solidFill>
                            <a:srgbClr val="000000"/>
                          </a:solidFill>
                          <a:effectLst/>
                          <a:latin typeface="Consolas" panose="020B0609020204030204" pitchFamily="49" charset="0"/>
                        </a:rPr>
                        <a:t>O</a:t>
                      </a:r>
                      <a:r>
                        <a:rPr lang="en-GB" b="0" dirty="0">
                          <a:solidFill>
                            <a:srgbClr val="000000"/>
                          </a:solidFill>
                          <a:effectLst/>
                          <a:latin typeface="Consolas" panose="020B0609020204030204" pitchFamily="49" charset="0"/>
                        </a:rPr>
                        <a:t> to HBM.</a:t>
                      </a:r>
                    </a:p>
                  </a:txBody>
                  <a:tcPr>
                    <a:solidFill>
                      <a:schemeClr val="bg1"/>
                    </a:solidFill>
                  </a:tcPr>
                </a:tc>
                <a:extLst>
                  <a:ext uri="{0D108BD9-81ED-4DB2-BD59-A6C34878D82A}">
                    <a16:rowId xmlns:a16="http://schemas.microsoft.com/office/drawing/2014/main" val="3036835634"/>
                  </a:ext>
                </a:extLst>
              </a:tr>
            </a:tbl>
          </a:graphicData>
        </a:graphic>
      </p:graphicFrame>
    </p:spTree>
    <p:extLst>
      <p:ext uri="{BB962C8B-B14F-4D97-AF65-F5344CB8AC3E}">
        <p14:creationId xmlns:p14="http://schemas.microsoft.com/office/powerpoint/2010/main" val="3889386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CF712-3679-E06B-7922-E4D0997B4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FD02E-2734-5906-AF3E-0C6285C5485A}"/>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p:sp>
        <p:nvSpPr>
          <p:cNvPr id="3" name="Content Placeholder 2">
            <a:extLst>
              <a:ext uri="{FF2B5EF4-FFF2-40B4-BE49-F238E27FC236}">
                <a16:creationId xmlns:a16="http://schemas.microsoft.com/office/drawing/2014/main" id="{E9471ADD-F9FB-20BB-CB21-1D3950C027C4}"/>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Standard Attention</a:t>
            </a: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09C4B494-3A20-C7EE-BF8D-3D7F301525C0}"/>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E86E6474-A4A6-FFD9-FC9E-19C51B090389}"/>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22</a:t>
            </a:fld>
            <a:endParaRPr lang="en-AE" dirty="0"/>
          </a:p>
        </p:txBody>
      </p:sp>
      <p:pic>
        <p:nvPicPr>
          <p:cNvPr id="8" name="Picture 7">
            <a:extLst>
              <a:ext uri="{FF2B5EF4-FFF2-40B4-BE49-F238E27FC236}">
                <a16:creationId xmlns:a16="http://schemas.microsoft.com/office/drawing/2014/main" id="{2FBCBA5C-0E5F-B0FA-5E22-F3CB301FB69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789834" y="1399537"/>
            <a:ext cx="10612331" cy="1552792"/>
          </a:xfrm>
          <a:prstGeom prst="rect">
            <a:avLst/>
          </a:prstGeom>
        </p:spPr>
      </p:pic>
      <p:graphicFrame>
        <p:nvGraphicFramePr>
          <p:cNvPr id="15" name="Table 14">
            <a:extLst>
              <a:ext uri="{FF2B5EF4-FFF2-40B4-BE49-F238E27FC236}">
                <a16:creationId xmlns:a16="http://schemas.microsoft.com/office/drawing/2014/main" id="{A2E54186-3B5F-EC53-9463-0F7EFCBB3C42}"/>
              </a:ext>
            </a:extLst>
          </p:cNvPr>
          <p:cNvGraphicFramePr>
            <a:graphicFrameLocks noGrp="1"/>
          </p:cNvGraphicFramePr>
          <p:nvPr>
            <p:extLst>
              <p:ext uri="{D42A27DB-BD31-4B8C-83A1-F6EECF244321}">
                <p14:modId xmlns:p14="http://schemas.microsoft.com/office/powerpoint/2010/main" val="2761584814"/>
              </p:ext>
            </p:extLst>
          </p:nvPr>
        </p:nvGraphicFramePr>
        <p:xfrm>
          <a:off x="128081" y="3139405"/>
          <a:ext cx="11935838" cy="2834640"/>
        </p:xfrm>
        <a:graphic>
          <a:graphicData uri="http://schemas.openxmlformats.org/drawingml/2006/table">
            <a:tbl>
              <a:tblPr firstRow="1" bandRow="1">
                <a:tableStyleId>{D7AC3CCA-C797-4891-BE02-D94E43425B78}</a:tableStyleId>
              </a:tblPr>
              <a:tblGrid>
                <a:gridCol w="721664">
                  <a:extLst>
                    <a:ext uri="{9D8B030D-6E8A-4147-A177-3AD203B41FA5}">
                      <a16:colId xmlns:a16="http://schemas.microsoft.com/office/drawing/2014/main" val="3059744775"/>
                    </a:ext>
                  </a:extLst>
                </a:gridCol>
                <a:gridCol w="11214174">
                  <a:extLst>
                    <a:ext uri="{9D8B030D-6E8A-4147-A177-3AD203B41FA5}">
                      <a16:colId xmlns:a16="http://schemas.microsoft.com/office/drawing/2014/main" val="2559934593"/>
                    </a:ext>
                  </a:extLst>
                </a:gridCol>
              </a:tblGrid>
              <a:tr h="370840">
                <a:tc>
                  <a:txBody>
                    <a:bodyPr/>
                    <a:lstStyle/>
                    <a:p>
                      <a:pPr marL="285750" indent="-285750" algn="r">
                        <a:lnSpc>
                          <a:spcPct val="100000"/>
                        </a:lnSpc>
                        <a:buClr>
                          <a:schemeClr val="bg1"/>
                        </a:buClr>
                        <a:buFont typeface="Arial" panose="020B0604020202020204" pitchFamily="34" charset="0"/>
                        <a:buChar char="•"/>
                      </a:pPr>
                      <a:endParaRPr lang="en-US" b="0" dirty="0">
                        <a:latin typeface="Consolas" panose="020B0609020204030204" pitchFamily="49" charset="0"/>
                        <a:cs typeface="Courier New" panose="02070309020205020404" pitchFamily="49" charset="0"/>
                      </a:endParaRP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1</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2</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3</a:t>
                      </a:r>
                    </a:p>
                  </a:txBody>
                  <a:tcPr>
                    <a:solidFill>
                      <a:schemeClr val="bg1"/>
                    </a:solidFill>
                  </a:tcPr>
                </a:tc>
                <a:tc>
                  <a:txBody>
                    <a:bodyPr/>
                    <a:lstStyle/>
                    <a:p>
                      <a:pPr>
                        <a:lnSpc>
                          <a:spcPct val="100000"/>
                        </a:lnSpc>
                      </a:pPr>
                      <a:r>
                        <a:rPr lang="en-GB" b="1" dirty="0">
                          <a:solidFill>
                            <a:srgbClr val="000000"/>
                          </a:solidFill>
                          <a:effectLst/>
                          <a:latin typeface="Arial" panose="020B0604020202020204" pitchFamily="34" charset="0"/>
                          <a:cs typeface="Arial" panose="020B0604020202020204" pitchFamily="34" charset="0"/>
                        </a:rPr>
                        <a:t>Require:</a:t>
                      </a:r>
                      <a:r>
                        <a:rPr lang="en-GB" b="0" dirty="0">
                          <a:solidFill>
                            <a:srgbClr val="000000"/>
                          </a:solidFill>
                          <a:effectLst/>
                          <a:latin typeface="Arial" panose="020B0604020202020204" pitchFamily="34" charset="0"/>
                          <a:cs typeface="Arial" panose="020B0604020202020204" pitchFamily="34" charset="0"/>
                        </a:rPr>
                        <a:t> Matrices </a:t>
                      </a:r>
                      <a:r>
                        <a:rPr lang="en-GB" b="1" dirty="0">
                          <a:solidFill>
                            <a:srgbClr val="000000"/>
                          </a:solidFill>
                          <a:effectLst/>
                          <a:latin typeface="Arial" panose="020B0604020202020204" pitchFamily="34" charset="0"/>
                          <a:cs typeface="Arial" panose="020B0604020202020204" pitchFamily="34" charset="0"/>
                        </a:rPr>
                        <a:t>Q</a:t>
                      </a:r>
                      <a:r>
                        <a:rPr lang="en-GB" b="0" dirty="0">
                          <a:solidFill>
                            <a:srgbClr val="000000"/>
                          </a:solidFill>
                          <a:effectLst/>
                          <a:latin typeface="Arial" panose="020B0604020202020204" pitchFamily="34" charset="0"/>
                          <a:cs typeface="Arial" panose="020B0604020202020204" pitchFamily="34" charset="0"/>
                        </a:rPr>
                        <a:t>, </a:t>
                      </a:r>
                      <a:r>
                        <a:rPr lang="en-GB" b="1" dirty="0">
                          <a:solidFill>
                            <a:srgbClr val="000000"/>
                          </a:solidFill>
                          <a:effectLst/>
                          <a:latin typeface="Arial" panose="020B0604020202020204" pitchFamily="34" charset="0"/>
                          <a:cs typeface="Arial" panose="020B0604020202020204" pitchFamily="34" charset="0"/>
                        </a:rPr>
                        <a:t>K</a:t>
                      </a:r>
                      <a:r>
                        <a:rPr lang="en-GB" b="0" dirty="0">
                          <a:solidFill>
                            <a:srgbClr val="000000"/>
                          </a:solidFill>
                          <a:effectLst/>
                          <a:latin typeface="Arial" panose="020B0604020202020204" pitchFamily="34" charset="0"/>
                          <a:cs typeface="Arial" panose="020B0604020202020204" pitchFamily="34" charset="0"/>
                        </a:rPr>
                        <a:t>, </a:t>
                      </a:r>
                      <a:r>
                        <a:rPr lang="en-GB" b="1" dirty="0">
                          <a:solidFill>
                            <a:srgbClr val="000000"/>
                          </a:solidFill>
                          <a:effectLst/>
                          <a:latin typeface="Arial" panose="020B0604020202020204" pitchFamily="34" charset="0"/>
                          <a:cs typeface="Arial" panose="020B0604020202020204" pitchFamily="34" charset="0"/>
                        </a:rPr>
                        <a:t>V</a:t>
                      </a:r>
                      <a:r>
                        <a:rPr lang="en-GB" b="0" dirty="0">
                          <a:solidFill>
                            <a:srgbClr val="000000"/>
                          </a:solidFill>
                          <a:effectLst/>
                          <a:latin typeface="Arial" panose="020B0604020202020204" pitchFamily="34" charset="0"/>
                          <a:cs typeface="Arial" panose="020B0604020202020204" pitchFamily="34" charset="0"/>
                        </a:rPr>
                        <a:t> in HBM</a:t>
                      </a:r>
                    </a:p>
                    <a:p>
                      <a:pPr>
                        <a:lnSpc>
                          <a:spcPct val="100000"/>
                        </a:lnSpc>
                      </a:pPr>
                      <a:r>
                        <a:rPr lang="en-GB" b="0" dirty="0">
                          <a:solidFill>
                            <a:srgbClr val="FF0000"/>
                          </a:solidFill>
                          <a:effectLst/>
                          <a:latin typeface="Consolas" panose="020B0609020204030204" pitchFamily="49" charset="0"/>
                        </a:rPr>
                        <a:t>Load </a:t>
                      </a:r>
                      <a:r>
                        <a:rPr lang="en-GB" b="1" dirty="0">
                          <a:solidFill>
                            <a:srgbClr val="FF0000"/>
                          </a:solidFill>
                          <a:effectLst/>
                          <a:latin typeface="Consolas" panose="020B0609020204030204" pitchFamily="49" charset="0"/>
                        </a:rPr>
                        <a:t>Q</a:t>
                      </a:r>
                      <a:r>
                        <a:rPr lang="en-GB" b="0" dirty="0">
                          <a:solidFill>
                            <a:srgbClr val="FF0000"/>
                          </a:solidFill>
                          <a:effectLst/>
                          <a:latin typeface="Consolas" panose="020B0609020204030204" pitchFamily="49" charset="0"/>
                        </a:rPr>
                        <a:t>, </a:t>
                      </a:r>
                      <a:r>
                        <a:rPr lang="en-GB" b="1" dirty="0">
                          <a:solidFill>
                            <a:srgbClr val="FF0000"/>
                          </a:solidFill>
                          <a:effectLst/>
                          <a:latin typeface="Consolas" panose="020B0609020204030204" pitchFamily="49" charset="0"/>
                        </a:rPr>
                        <a:t>K</a:t>
                      </a:r>
                      <a:r>
                        <a:rPr lang="en-GB" b="0" dirty="0">
                          <a:solidFill>
                            <a:srgbClr val="000000"/>
                          </a:solidFill>
                          <a:effectLst/>
                          <a:latin typeface="Consolas" panose="020B0609020204030204" pitchFamily="49" charset="0"/>
                        </a:rPr>
                        <a:t> from HBM</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S = QK</a:t>
                      </a:r>
                      <a:r>
                        <a:rPr lang="en-GB" b="0" baseline="30000" dirty="0">
                          <a:solidFill>
                            <a:srgbClr val="000000"/>
                          </a:solidFill>
                          <a:effectLst/>
                          <a:latin typeface="Consolas" panose="020B0609020204030204" pitchFamily="49" charset="0"/>
                        </a:rPr>
                        <a:t>T</a:t>
                      </a:r>
                      <a:r>
                        <a:rPr lang="en-GB" b="0" baseline="0" dirty="0">
                          <a:solidFill>
                            <a:srgbClr val="000000"/>
                          </a:solidFill>
                          <a:effectLst/>
                          <a:latin typeface="Consolas" panose="020B0609020204030204" pitchFamily="49" charset="0"/>
                        </a:rPr>
                        <a:t> </a:t>
                      </a:r>
                    </a:p>
                    <a:p>
                      <a:pPr>
                        <a:lnSpc>
                          <a:spcPct val="100000"/>
                        </a:lnSpc>
                      </a:pPr>
                      <a:r>
                        <a:rPr lang="en-GB" b="0" baseline="0" dirty="0">
                          <a:solidFill>
                            <a:srgbClr val="FF0000"/>
                          </a:solidFill>
                          <a:effectLst/>
                          <a:latin typeface="Consolas" panose="020B0609020204030204" pitchFamily="49" charset="0"/>
                        </a:rPr>
                        <a:t>Write </a:t>
                      </a:r>
                      <a:r>
                        <a:rPr lang="en-GB" b="1" baseline="0" dirty="0">
                          <a:solidFill>
                            <a:srgbClr val="FF0000"/>
                          </a:solidFill>
                          <a:effectLst/>
                          <a:latin typeface="Consolas" panose="020B0609020204030204" pitchFamily="49" charset="0"/>
                        </a:rPr>
                        <a:t>S</a:t>
                      </a:r>
                      <a:r>
                        <a:rPr lang="en-GB" b="0" baseline="0" dirty="0">
                          <a:solidFill>
                            <a:srgbClr val="FF0000"/>
                          </a:solidFill>
                          <a:effectLst/>
                          <a:latin typeface="Consolas" panose="020B0609020204030204" pitchFamily="49" charset="0"/>
                        </a:rPr>
                        <a:t> </a:t>
                      </a:r>
                      <a:r>
                        <a:rPr lang="en-GB" b="0" baseline="0" dirty="0">
                          <a:solidFill>
                            <a:schemeClr val="tx1"/>
                          </a:solidFill>
                          <a:effectLst/>
                          <a:latin typeface="Consolas" panose="020B0609020204030204" pitchFamily="49" charset="0"/>
                        </a:rPr>
                        <a:t>to HBM</a:t>
                      </a:r>
                      <a:r>
                        <a:rPr lang="en-GB" b="0" baseline="0" dirty="0">
                          <a:solidFill>
                            <a:srgbClr val="000000"/>
                          </a:solidFill>
                          <a:effectLst/>
                          <a:latin typeface="Consolas" panose="020B0609020204030204" pitchFamily="49" charset="0"/>
                        </a:rPr>
                        <a:t>.</a:t>
                      </a:r>
                    </a:p>
                    <a:p>
                      <a:pPr>
                        <a:lnSpc>
                          <a:spcPct val="100000"/>
                        </a:lnSpc>
                      </a:pPr>
                      <a:r>
                        <a:rPr lang="en-GB" b="0" dirty="0">
                          <a:solidFill>
                            <a:srgbClr val="FF0000"/>
                          </a:solidFill>
                          <a:effectLst/>
                          <a:latin typeface="Consolas" panose="020B0609020204030204" pitchFamily="49" charset="0"/>
                        </a:rPr>
                        <a:t>Read </a:t>
                      </a:r>
                      <a:r>
                        <a:rPr lang="en-GB" b="1" dirty="0">
                          <a:solidFill>
                            <a:srgbClr val="FF0000"/>
                          </a:solidFill>
                          <a:effectLst/>
                          <a:latin typeface="Consolas" panose="020B0609020204030204" pitchFamily="49" charset="0"/>
                        </a:rPr>
                        <a:t>S</a:t>
                      </a:r>
                      <a:r>
                        <a:rPr lang="en-GB" b="0" dirty="0">
                          <a:solidFill>
                            <a:srgbClr val="000000"/>
                          </a:solidFill>
                          <a:effectLst/>
                          <a:latin typeface="Consolas" panose="020B0609020204030204" pitchFamily="49" charset="0"/>
                        </a:rPr>
                        <a:t> from HBM</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P</a:t>
                      </a:r>
                      <a:r>
                        <a:rPr lang="en-GB" b="0" dirty="0">
                          <a:solidFill>
                            <a:srgbClr val="000000"/>
                          </a:solidFill>
                          <a:effectLst/>
                          <a:latin typeface="Consolas" panose="020B0609020204030204" pitchFamily="49" charset="0"/>
                        </a:rPr>
                        <a:t> = </a:t>
                      </a:r>
                      <a:r>
                        <a:rPr lang="en-GB" b="0" dirty="0" err="1">
                          <a:solidFill>
                            <a:srgbClr val="000000"/>
                          </a:solidFill>
                          <a:effectLst/>
                          <a:latin typeface="Consolas" panose="020B0609020204030204" pitchFamily="49" charset="0"/>
                        </a:rPr>
                        <a:t>softmax</a:t>
                      </a:r>
                      <a:r>
                        <a:rPr lang="en-GB" b="0" dirty="0">
                          <a:solidFill>
                            <a:srgbClr val="000000"/>
                          </a:solidFill>
                          <a:effectLst/>
                          <a:latin typeface="Consolas" panose="020B0609020204030204" pitchFamily="49" charset="0"/>
                        </a:rPr>
                        <a:t>(</a:t>
                      </a:r>
                      <a:r>
                        <a:rPr lang="en-GB" b="1" dirty="0">
                          <a:solidFill>
                            <a:srgbClr val="000000"/>
                          </a:solidFill>
                          <a:effectLst/>
                          <a:latin typeface="Consolas" panose="020B0609020204030204" pitchFamily="49" charset="0"/>
                        </a:rPr>
                        <a:t>S</a:t>
                      </a:r>
                      <a:r>
                        <a:rPr lang="en-GB" b="0" dirty="0">
                          <a:solidFill>
                            <a:srgbClr val="000000"/>
                          </a:solidFill>
                          <a:effectLst/>
                          <a:latin typeface="Consolas" panose="020B0609020204030204" pitchFamily="49" charset="0"/>
                        </a:rPr>
                        <a:t>)</a:t>
                      </a:r>
                    </a:p>
                    <a:p>
                      <a:pPr>
                        <a:lnSpc>
                          <a:spcPct val="100000"/>
                        </a:lnSpc>
                      </a:pPr>
                      <a:r>
                        <a:rPr lang="en-GB" b="0" dirty="0">
                          <a:solidFill>
                            <a:srgbClr val="FF0000"/>
                          </a:solidFill>
                          <a:effectLst/>
                          <a:latin typeface="Consolas" panose="020B0609020204030204" pitchFamily="49" charset="0"/>
                        </a:rPr>
                        <a:t>Write </a:t>
                      </a:r>
                      <a:r>
                        <a:rPr lang="en-GB" b="1" dirty="0">
                          <a:solidFill>
                            <a:srgbClr val="FF0000"/>
                          </a:solidFill>
                          <a:effectLst/>
                          <a:latin typeface="Consolas" panose="020B0609020204030204" pitchFamily="49" charset="0"/>
                        </a:rPr>
                        <a:t>P</a:t>
                      </a:r>
                      <a:r>
                        <a:rPr lang="en-GB" b="0" dirty="0">
                          <a:solidFill>
                            <a:srgbClr val="000000"/>
                          </a:solidFill>
                          <a:effectLst/>
                          <a:latin typeface="Consolas" panose="020B0609020204030204" pitchFamily="49" charset="0"/>
                        </a:rPr>
                        <a:t> to HBM.</a:t>
                      </a:r>
                    </a:p>
                    <a:p>
                      <a:pPr>
                        <a:lnSpc>
                          <a:spcPct val="100000"/>
                        </a:lnSpc>
                      </a:pPr>
                      <a:r>
                        <a:rPr lang="en-GB" b="0" dirty="0">
                          <a:solidFill>
                            <a:srgbClr val="FF0000"/>
                          </a:solidFill>
                          <a:effectLst/>
                          <a:latin typeface="Consolas" panose="020B0609020204030204" pitchFamily="49" charset="0"/>
                        </a:rPr>
                        <a:t>Load </a:t>
                      </a:r>
                      <a:r>
                        <a:rPr lang="en-GB" b="1" dirty="0">
                          <a:solidFill>
                            <a:srgbClr val="FF0000"/>
                          </a:solidFill>
                          <a:effectLst/>
                          <a:latin typeface="Consolas" panose="020B0609020204030204" pitchFamily="49" charset="0"/>
                        </a:rPr>
                        <a:t>P</a:t>
                      </a:r>
                      <a:r>
                        <a:rPr lang="en-GB" b="0" dirty="0">
                          <a:solidFill>
                            <a:srgbClr val="FF0000"/>
                          </a:solidFill>
                          <a:effectLst/>
                          <a:latin typeface="Consolas" panose="020B0609020204030204" pitchFamily="49" charset="0"/>
                        </a:rPr>
                        <a:t> and </a:t>
                      </a:r>
                      <a:r>
                        <a:rPr lang="en-GB" b="1" dirty="0">
                          <a:solidFill>
                            <a:srgbClr val="FF0000"/>
                          </a:solidFill>
                          <a:effectLst/>
                          <a:latin typeface="Consolas" panose="020B0609020204030204" pitchFamily="49" charset="0"/>
                        </a:rPr>
                        <a:t>V</a:t>
                      </a:r>
                      <a:r>
                        <a:rPr lang="en-GB" b="0" dirty="0">
                          <a:solidFill>
                            <a:srgbClr val="FF0000"/>
                          </a:solidFill>
                          <a:effectLst/>
                          <a:latin typeface="Consolas" panose="020B0609020204030204" pitchFamily="49" charset="0"/>
                        </a:rPr>
                        <a:t> </a:t>
                      </a:r>
                      <a:r>
                        <a:rPr lang="en-GB" b="0" dirty="0">
                          <a:solidFill>
                            <a:srgbClr val="000000"/>
                          </a:solidFill>
                          <a:effectLst/>
                          <a:latin typeface="Consolas" panose="020B0609020204030204" pitchFamily="49" charset="0"/>
                        </a:rPr>
                        <a:t>from HBM</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O</a:t>
                      </a:r>
                      <a:r>
                        <a:rPr lang="en-GB" b="0" dirty="0">
                          <a:solidFill>
                            <a:srgbClr val="000000"/>
                          </a:solidFill>
                          <a:effectLst/>
                          <a:latin typeface="Consolas" panose="020B0609020204030204" pitchFamily="49" charset="0"/>
                        </a:rPr>
                        <a:t> = </a:t>
                      </a:r>
                      <a:r>
                        <a:rPr lang="en-GB" b="1" dirty="0">
                          <a:solidFill>
                            <a:srgbClr val="000000"/>
                          </a:solidFill>
                          <a:effectLst/>
                          <a:latin typeface="Consolas" panose="020B0609020204030204" pitchFamily="49" charset="0"/>
                        </a:rPr>
                        <a:t>PV</a:t>
                      </a:r>
                      <a:endParaRPr lang="en-GB" b="0" dirty="0">
                        <a:solidFill>
                          <a:srgbClr val="000000"/>
                        </a:solidFill>
                        <a:effectLst/>
                        <a:latin typeface="Consolas" panose="020B0609020204030204" pitchFamily="49" charset="0"/>
                      </a:endParaRPr>
                    </a:p>
                    <a:p>
                      <a:pPr>
                        <a:lnSpc>
                          <a:spcPct val="100000"/>
                        </a:lnSpc>
                      </a:pPr>
                      <a:r>
                        <a:rPr lang="en-GB" b="0" dirty="0">
                          <a:solidFill>
                            <a:srgbClr val="FF0000"/>
                          </a:solidFill>
                          <a:effectLst/>
                          <a:latin typeface="Consolas" panose="020B0609020204030204" pitchFamily="49" charset="0"/>
                        </a:rPr>
                        <a:t>Write </a:t>
                      </a:r>
                      <a:r>
                        <a:rPr lang="en-GB" b="1" dirty="0">
                          <a:solidFill>
                            <a:srgbClr val="FF0000"/>
                          </a:solidFill>
                          <a:effectLst/>
                          <a:latin typeface="Consolas" panose="020B0609020204030204" pitchFamily="49" charset="0"/>
                        </a:rPr>
                        <a:t>O</a:t>
                      </a:r>
                      <a:r>
                        <a:rPr lang="en-GB" b="0" dirty="0">
                          <a:solidFill>
                            <a:srgbClr val="000000"/>
                          </a:solidFill>
                          <a:effectLst/>
                          <a:latin typeface="Consolas" panose="020B0609020204030204" pitchFamily="49" charset="0"/>
                        </a:rPr>
                        <a:t> to HBM.</a:t>
                      </a:r>
                    </a:p>
                  </a:txBody>
                  <a:tcPr>
                    <a:solidFill>
                      <a:schemeClr val="bg1"/>
                    </a:solidFill>
                  </a:tcPr>
                </a:tc>
                <a:extLst>
                  <a:ext uri="{0D108BD9-81ED-4DB2-BD59-A6C34878D82A}">
                    <a16:rowId xmlns:a16="http://schemas.microsoft.com/office/drawing/2014/main" val="3036835634"/>
                  </a:ext>
                </a:extLst>
              </a:tr>
            </a:tbl>
          </a:graphicData>
        </a:graphic>
      </p:graphicFrame>
    </p:spTree>
    <p:extLst>
      <p:ext uri="{BB962C8B-B14F-4D97-AF65-F5344CB8AC3E}">
        <p14:creationId xmlns:p14="http://schemas.microsoft.com/office/powerpoint/2010/main" val="3959174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18AFC-3D49-144C-A91B-C3B8E88AD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06761-BBE4-967D-F3A1-C856765BA73C}"/>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p:sp>
        <p:nvSpPr>
          <p:cNvPr id="3" name="Content Placeholder 2">
            <a:extLst>
              <a:ext uri="{FF2B5EF4-FFF2-40B4-BE49-F238E27FC236}">
                <a16:creationId xmlns:a16="http://schemas.microsoft.com/office/drawing/2014/main" id="{CC97691F-F290-65C0-6B9F-F8901BCF5EB6}"/>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Standard Attention</a:t>
            </a: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r>
              <a:rPr lang="en-GB" dirty="0">
                <a:latin typeface="Arial" panose="020B0604020202020204" pitchFamily="34" charset="0"/>
                <a:cs typeface="Arial" panose="020B0604020202020204" pitchFamily="34" charset="0"/>
              </a:rPr>
              <a:t>Number of reads from the HBM = 3</a:t>
            </a:r>
          </a:p>
          <a:p>
            <a:pPr algn="just"/>
            <a:r>
              <a:rPr lang="en-GB" dirty="0">
                <a:latin typeface="Arial" panose="020B0604020202020204" pitchFamily="34" charset="0"/>
                <a:cs typeface="Arial" panose="020B0604020202020204" pitchFamily="34" charset="0"/>
              </a:rPr>
              <a:t>Number of writes to HBM = 3</a:t>
            </a:r>
          </a:p>
        </p:txBody>
      </p:sp>
      <p:sp>
        <p:nvSpPr>
          <p:cNvPr id="4" name="Footer Placeholder 3">
            <a:extLst>
              <a:ext uri="{FF2B5EF4-FFF2-40B4-BE49-F238E27FC236}">
                <a16:creationId xmlns:a16="http://schemas.microsoft.com/office/drawing/2014/main" id="{B6A27028-F405-CB0C-C13B-6D619BC65720}"/>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4A91FCF0-1A73-A954-F2EA-A6F7A4B7E974}"/>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23</a:t>
            </a:fld>
            <a:endParaRPr lang="en-AE" dirty="0"/>
          </a:p>
        </p:txBody>
      </p:sp>
      <p:graphicFrame>
        <p:nvGraphicFramePr>
          <p:cNvPr id="15" name="Table 14">
            <a:extLst>
              <a:ext uri="{FF2B5EF4-FFF2-40B4-BE49-F238E27FC236}">
                <a16:creationId xmlns:a16="http://schemas.microsoft.com/office/drawing/2014/main" id="{643EC2A6-2ED8-2016-3BD7-9FF57BB63466}"/>
              </a:ext>
            </a:extLst>
          </p:cNvPr>
          <p:cNvGraphicFramePr>
            <a:graphicFrameLocks noGrp="1"/>
          </p:cNvGraphicFramePr>
          <p:nvPr>
            <p:extLst>
              <p:ext uri="{D42A27DB-BD31-4B8C-83A1-F6EECF244321}">
                <p14:modId xmlns:p14="http://schemas.microsoft.com/office/powerpoint/2010/main" val="2964702260"/>
              </p:ext>
            </p:extLst>
          </p:nvPr>
        </p:nvGraphicFramePr>
        <p:xfrm>
          <a:off x="128080" y="1521056"/>
          <a:ext cx="11935838" cy="2834640"/>
        </p:xfrm>
        <a:graphic>
          <a:graphicData uri="http://schemas.openxmlformats.org/drawingml/2006/table">
            <a:tbl>
              <a:tblPr firstRow="1" bandRow="1">
                <a:tableStyleId>{D7AC3CCA-C797-4891-BE02-D94E43425B78}</a:tableStyleId>
              </a:tblPr>
              <a:tblGrid>
                <a:gridCol w="721664">
                  <a:extLst>
                    <a:ext uri="{9D8B030D-6E8A-4147-A177-3AD203B41FA5}">
                      <a16:colId xmlns:a16="http://schemas.microsoft.com/office/drawing/2014/main" val="3059744775"/>
                    </a:ext>
                  </a:extLst>
                </a:gridCol>
                <a:gridCol w="11214174">
                  <a:extLst>
                    <a:ext uri="{9D8B030D-6E8A-4147-A177-3AD203B41FA5}">
                      <a16:colId xmlns:a16="http://schemas.microsoft.com/office/drawing/2014/main" val="2559934593"/>
                    </a:ext>
                  </a:extLst>
                </a:gridCol>
              </a:tblGrid>
              <a:tr h="370840">
                <a:tc>
                  <a:txBody>
                    <a:bodyPr/>
                    <a:lstStyle/>
                    <a:p>
                      <a:pPr marL="285750" indent="-285750" algn="r">
                        <a:lnSpc>
                          <a:spcPct val="100000"/>
                        </a:lnSpc>
                        <a:buClr>
                          <a:schemeClr val="bg1"/>
                        </a:buClr>
                        <a:buFont typeface="Arial" panose="020B0604020202020204" pitchFamily="34" charset="0"/>
                        <a:buChar char="•"/>
                      </a:pPr>
                      <a:endParaRPr lang="en-US" b="0" dirty="0">
                        <a:latin typeface="Consolas" panose="020B0609020204030204" pitchFamily="49" charset="0"/>
                        <a:cs typeface="Courier New" panose="02070309020205020404" pitchFamily="49" charset="0"/>
                      </a:endParaRP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1</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2</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3</a:t>
                      </a:r>
                    </a:p>
                  </a:txBody>
                  <a:tcPr>
                    <a:solidFill>
                      <a:schemeClr val="bg1"/>
                    </a:solidFill>
                  </a:tcPr>
                </a:tc>
                <a:tc>
                  <a:txBody>
                    <a:bodyPr/>
                    <a:lstStyle/>
                    <a:p>
                      <a:pPr>
                        <a:lnSpc>
                          <a:spcPct val="100000"/>
                        </a:lnSpc>
                      </a:pPr>
                      <a:r>
                        <a:rPr lang="en-GB" b="1" dirty="0">
                          <a:solidFill>
                            <a:srgbClr val="000000"/>
                          </a:solidFill>
                          <a:effectLst/>
                          <a:latin typeface="Arial" panose="020B0604020202020204" pitchFamily="34" charset="0"/>
                          <a:cs typeface="Arial" panose="020B0604020202020204" pitchFamily="34" charset="0"/>
                        </a:rPr>
                        <a:t>Require:</a:t>
                      </a:r>
                      <a:r>
                        <a:rPr lang="en-GB" b="0" dirty="0">
                          <a:solidFill>
                            <a:srgbClr val="000000"/>
                          </a:solidFill>
                          <a:effectLst/>
                          <a:latin typeface="Arial" panose="020B0604020202020204" pitchFamily="34" charset="0"/>
                          <a:cs typeface="Arial" panose="020B0604020202020204" pitchFamily="34" charset="0"/>
                        </a:rPr>
                        <a:t> Matrices </a:t>
                      </a:r>
                      <a:r>
                        <a:rPr lang="en-GB" b="1" dirty="0">
                          <a:solidFill>
                            <a:srgbClr val="000000"/>
                          </a:solidFill>
                          <a:effectLst/>
                          <a:latin typeface="Arial" panose="020B0604020202020204" pitchFamily="34" charset="0"/>
                          <a:cs typeface="Arial" panose="020B0604020202020204" pitchFamily="34" charset="0"/>
                        </a:rPr>
                        <a:t>Q</a:t>
                      </a:r>
                      <a:r>
                        <a:rPr lang="en-GB" b="0" dirty="0">
                          <a:solidFill>
                            <a:srgbClr val="000000"/>
                          </a:solidFill>
                          <a:effectLst/>
                          <a:latin typeface="Arial" panose="020B0604020202020204" pitchFamily="34" charset="0"/>
                          <a:cs typeface="Arial" panose="020B0604020202020204" pitchFamily="34" charset="0"/>
                        </a:rPr>
                        <a:t>, </a:t>
                      </a:r>
                      <a:r>
                        <a:rPr lang="en-GB" b="1" dirty="0">
                          <a:solidFill>
                            <a:srgbClr val="000000"/>
                          </a:solidFill>
                          <a:effectLst/>
                          <a:latin typeface="Arial" panose="020B0604020202020204" pitchFamily="34" charset="0"/>
                          <a:cs typeface="Arial" panose="020B0604020202020204" pitchFamily="34" charset="0"/>
                        </a:rPr>
                        <a:t>K</a:t>
                      </a:r>
                      <a:r>
                        <a:rPr lang="en-GB" b="0" dirty="0">
                          <a:solidFill>
                            <a:srgbClr val="000000"/>
                          </a:solidFill>
                          <a:effectLst/>
                          <a:latin typeface="Arial" panose="020B0604020202020204" pitchFamily="34" charset="0"/>
                          <a:cs typeface="Arial" panose="020B0604020202020204" pitchFamily="34" charset="0"/>
                        </a:rPr>
                        <a:t>, </a:t>
                      </a:r>
                      <a:r>
                        <a:rPr lang="en-GB" b="1" dirty="0">
                          <a:solidFill>
                            <a:srgbClr val="000000"/>
                          </a:solidFill>
                          <a:effectLst/>
                          <a:latin typeface="Arial" panose="020B0604020202020204" pitchFamily="34" charset="0"/>
                          <a:cs typeface="Arial" panose="020B0604020202020204" pitchFamily="34" charset="0"/>
                        </a:rPr>
                        <a:t>V</a:t>
                      </a:r>
                      <a:r>
                        <a:rPr lang="en-GB" b="0" dirty="0">
                          <a:solidFill>
                            <a:srgbClr val="000000"/>
                          </a:solidFill>
                          <a:effectLst/>
                          <a:latin typeface="Arial" panose="020B0604020202020204" pitchFamily="34" charset="0"/>
                          <a:cs typeface="Arial" panose="020B0604020202020204" pitchFamily="34" charset="0"/>
                        </a:rPr>
                        <a:t> in HBM</a:t>
                      </a:r>
                    </a:p>
                    <a:p>
                      <a:pPr>
                        <a:lnSpc>
                          <a:spcPct val="100000"/>
                        </a:lnSpc>
                      </a:pPr>
                      <a:r>
                        <a:rPr lang="en-GB" b="0" dirty="0">
                          <a:solidFill>
                            <a:srgbClr val="FF0000"/>
                          </a:solidFill>
                          <a:effectLst/>
                          <a:latin typeface="Consolas" panose="020B0609020204030204" pitchFamily="49" charset="0"/>
                        </a:rPr>
                        <a:t>Load </a:t>
                      </a:r>
                      <a:r>
                        <a:rPr lang="en-GB" b="1" dirty="0">
                          <a:solidFill>
                            <a:srgbClr val="FF0000"/>
                          </a:solidFill>
                          <a:effectLst/>
                          <a:latin typeface="Consolas" panose="020B0609020204030204" pitchFamily="49" charset="0"/>
                        </a:rPr>
                        <a:t>Q</a:t>
                      </a:r>
                      <a:r>
                        <a:rPr lang="en-GB" b="0" dirty="0">
                          <a:solidFill>
                            <a:srgbClr val="FF0000"/>
                          </a:solidFill>
                          <a:effectLst/>
                          <a:latin typeface="Consolas" panose="020B0609020204030204" pitchFamily="49" charset="0"/>
                        </a:rPr>
                        <a:t>, </a:t>
                      </a:r>
                      <a:r>
                        <a:rPr lang="en-GB" b="1" dirty="0">
                          <a:solidFill>
                            <a:srgbClr val="FF0000"/>
                          </a:solidFill>
                          <a:effectLst/>
                          <a:latin typeface="Consolas" panose="020B0609020204030204" pitchFamily="49" charset="0"/>
                        </a:rPr>
                        <a:t>K</a:t>
                      </a:r>
                      <a:r>
                        <a:rPr lang="en-GB" b="0" dirty="0">
                          <a:solidFill>
                            <a:srgbClr val="000000"/>
                          </a:solidFill>
                          <a:effectLst/>
                          <a:latin typeface="Consolas" panose="020B0609020204030204" pitchFamily="49" charset="0"/>
                        </a:rPr>
                        <a:t> from HBM</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S = QK</a:t>
                      </a:r>
                      <a:r>
                        <a:rPr lang="en-GB" b="0" baseline="30000" dirty="0">
                          <a:solidFill>
                            <a:srgbClr val="000000"/>
                          </a:solidFill>
                          <a:effectLst/>
                          <a:latin typeface="Consolas" panose="020B0609020204030204" pitchFamily="49" charset="0"/>
                        </a:rPr>
                        <a:t>T</a:t>
                      </a:r>
                      <a:r>
                        <a:rPr lang="en-GB" b="0" baseline="0" dirty="0">
                          <a:solidFill>
                            <a:srgbClr val="000000"/>
                          </a:solidFill>
                          <a:effectLst/>
                          <a:latin typeface="Consolas" panose="020B0609020204030204" pitchFamily="49" charset="0"/>
                        </a:rPr>
                        <a:t> </a:t>
                      </a:r>
                    </a:p>
                    <a:p>
                      <a:pPr>
                        <a:lnSpc>
                          <a:spcPct val="100000"/>
                        </a:lnSpc>
                      </a:pPr>
                      <a:r>
                        <a:rPr lang="en-GB" b="0" baseline="0" dirty="0">
                          <a:solidFill>
                            <a:srgbClr val="FF0000"/>
                          </a:solidFill>
                          <a:effectLst/>
                          <a:latin typeface="Consolas" panose="020B0609020204030204" pitchFamily="49" charset="0"/>
                        </a:rPr>
                        <a:t>Write </a:t>
                      </a:r>
                      <a:r>
                        <a:rPr lang="en-GB" b="1" baseline="0" dirty="0">
                          <a:solidFill>
                            <a:srgbClr val="FF0000"/>
                          </a:solidFill>
                          <a:effectLst/>
                          <a:latin typeface="Consolas" panose="020B0609020204030204" pitchFamily="49" charset="0"/>
                        </a:rPr>
                        <a:t>S</a:t>
                      </a:r>
                      <a:r>
                        <a:rPr lang="en-GB" b="0" baseline="0" dirty="0">
                          <a:solidFill>
                            <a:srgbClr val="FF0000"/>
                          </a:solidFill>
                          <a:effectLst/>
                          <a:latin typeface="Consolas" panose="020B0609020204030204" pitchFamily="49" charset="0"/>
                        </a:rPr>
                        <a:t> </a:t>
                      </a:r>
                      <a:r>
                        <a:rPr lang="en-GB" b="0" baseline="0" dirty="0">
                          <a:solidFill>
                            <a:schemeClr val="tx1"/>
                          </a:solidFill>
                          <a:effectLst/>
                          <a:latin typeface="Consolas" panose="020B0609020204030204" pitchFamily="49" charset="0"/>
                        </a:rPr>
                        <a:t>to HBM</a:t>
                      </a:r>
                      <a:r>
                        <a:rPr lang="en-GB" b="0" baseline="0" dirty="0">
                          <a:solidFill>
                            <a:srgbClr val="000000"/>
                          </a:solidFill>
                          <a:effectLst/>
                          <a:latin typeface="Consolas" panose="020B0609020204030204" pitchFamily="49" charset="0"/>
                        </a:rPr>
                        <a:t>.</a:t>
                      </a:r>
                    </a:p>
                    <a:p>
                      <a:pPr>
                        <a:lnSpc>
                          <a:spcPct val="100000"/>
                        </a:lnSpc>
                      </a:pPr>
                      <a:r>
                        <a:rPr lang="en-GB" b="0" dirty="0">
                          <a:solidFill>
                            <a:srgbClr val="FF0000"/>
                          </a:solidFill>
                          <a:effectLst/>
                          <a:latin typeface="Consolas" panose="020B0609020204030204" pitchFamily="49" charset="0"/>
                        </a:rPr>
                        <a:t>Read </a:t>
                      </a:r>
                      <a:r>
                        <a:rPr lang="en-GB" b="1" dirty="0">
                          <a:solidFill>
                            <a:srgbClr val="FF0000"/>
                          </a:solidFill>
                          <a:effectLst/>
                          <a:latin typeface="Consolas" panose="020B0609020204030204" pitchFamily="49" charset="0"/>
                        </a:rPr>
                        <a:t>S</a:t>
                      </a:r>
                      <a:r>
                        <a:rPr lang="en-GB" b="0" dirty="0">
                          <a:solidFill>
                            <a:srgbClr val="000000"/>
                          </a:solidFill>
                          <a:effectLst/>
                          <a:latin typeface="Consolas" panose="020B0609020204030204" pitchFamily="49" charset="0"/>
                        </a:rPr>
                        <a:t> from HBM</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P</a:t>
                      </a:r>
                      <a:r>
                        <a:rPr lang="en-GB" b="0" dirty="0">
                          <a:solidFill>
                            <a:srgbClr val="000000"/>
                          </a:solidFill>
                          <a:effectLst/>
                          <a:latin typeface="Consolas" panose="020B0609020204030204" pitchFamily="49" charset="0"/>
                        </a:rPr>
                        <a:t> = </a:t>
                      </a:r>
                      <a:r>
                        <a:rPr lang="en-GB" b="0" dirty="0" err="1">
                          <a:solidFill>
                            <a:srgbClr val="000000"/>
                          </a:solidFill>
                          <a:effectLst/>
                          <a:latin typeface="Consolas" panose="020B0609020204030204" pitchFamily="49" charset="0"/>
                        </a:rPr>
                        <a:t>softmax</a:t>
                      </a:r>
                      <a:r>
                        <a:rPr lang="en-GB" b="0" dirty="0">
                          <a:solidFill>
                            <a:srgbClr val="000000"/>
                          </a:solidFill>
                          <a:effectLst/>
                          <a:latin typeface="Consolas" panose="020B0609020204030204" pitchFamily="49" charset="0"/>
                        </a:rPr>
                        <a:t>(</a:t>
                      </a:r>
                      <a:r>
                        <a:rPr lang="en-GB" b="1" dirty="0">
                          <a:solidFill>
                            <a:srgbClr val="000000"/>
                          </a:solidFill>
                          <a:effectLst/>
                          <a:latin typeface="Consolas" panose="020B0609020204030204" pitchFamily="49" charset="0"/>
                        </a:rPr>
                        <a:t>S</a:t>
                      </a:r>
                      <a:r>
                        <a:rPr lang="en-GB" b="0" dirty="0">
                          <a:solidFill>
                            <a:srgbClr val="000000"/>
                          </a:solidFill>
                          <a:effectLst/>
                          <a:latin typeface="Consolas" panose="020B0609020204030204" pitchFamily="49" charset="0"/>
                        </a:rPr>
                        <a:t>)</a:t>
                      </a:r>
                    </a:p>
                    <a:p>
                      <a:pPr>
                        <a:lnSpc>
                          <a:spcPct val="100000"/>
                        </a:lnSpc>
                      </a:pPr>
                      <a:r>
                        <a:rPr lang="en-GB" b="0" dirty="0">
                          <a:solidFill>
                            <a:srgbClr val="FF0000"/>
                          </a:solidFill>
                          <a:effectLst/>
                          <a:latin typeface="Consolas" panose="020B0609020204030204" pitchFamily="49" charset="0"/>
                        </a:rPr>
                        <a:t>Write </a:t>
                      </a:r>
                      <a:r>
                        <a:rPr lang="en-GB" b="1" dirty="0">
                          <a:solidFill>
                            <a:srgbClr val="FF0000"/>
                          </a:solidFill>
                          <a:effectLst/>
                          <a:latin typeface="Consolas" panose="020B0609020204030204" pitchFamily="49" charset="0"/>
                        </a:rPr>
                        <a:t>P</a:t>
                      </a:r>
                      <a:r>
                        <a:rPr lang="en-GB" b="0" dirty="0">
                          <a:solidFill>
                            <a:srgbClr val="000000"/>
                          </a:solidFill>
                          <a:effectLst/>
                          <a:latin typeface="Consolas" panose="020B0609020204030204" pitchFamily="49" charset="0"/>
                        </a:rPr>
                        <a:t> to HBM.</a:t>
                      </a:r>
                    </a:p>
                    <a:p>
                      <a:pPr>
                        <a:lnSpc>
                          <a:spcPct val="100000"/>
                        </a:lnSpc>
                      </a:pPr>
                      <a:r>
                        <a:rPr lang="en-GB" b="0" dirty="0">
                          <a:solidFill>
                            <a:srgbClr val="FF0000"/>
                          </a:solidFill>
                          <a:effectLst/>
                          <a:latin typeface="Consolas" panose="020B0609020204030204" pitchFamily="49" charset="0"/>
                        </a:rPr>
                        <a:t>Load </a:t>
                      </a:r>
                      <a:r>
                        <a:rPr lang="en-GB" b="1" dirty="0">
                          <a:solidFill>
                            <a:srgbClr val="FF0000"/>
                          </a:solidFill>
                          <a:effectLst/>
                          <a:latin typeface="Consolas" panose="020B0609020204030204" pitchFamily="49" charset="0"/>
                        </a:rPr>
                        <a:t>P</a:t>
                      </a:r>
                      <a:r>
                        <a:rPr lang="en-GB" b="0" dirty="0">
                          <a:solidFill>
                            <a:srgbClr val="FF0000"/>
                          </a:solidFill>
                          <a:effectLst/>
                          <a:latin typeface="Consolas" panose="020B0609020204030204" pitchFamily="49" charset="0"/>
                        </a:rPr>
                        <a:t> and </a:t>
                      </a:r>
                      <a:r>
                        <a:rPr lang="en-GB" b="1" dirty="0">
                          <a:solidFill>
                            <a:srgbClr val="FF0000"/>
                          </a:solidFill>
                          <a:effectLst/>
                          <a:latin typeface="Consolas" panose="020B0609020204030204" pitchFamily="49" charset="0"/>
                        </a:rPr>
                        <a:t>V</a:t>
                      </a:r>
                      <a:r>
                        <a:rPr lang="en-GB" b="0" dirty="0">
                          <a:solidFill>
                            <a:srgbClr val="FF0000"/>
                          </a:solidFill>
                          <a:effectLst/>
                          <a:latin typeface="Consolas" panose="020B0609020204030204" pitchFamily="49" charset="0"/>
                        </a:rPr>
                        <a:t> </a:t>
                      </a:r>
                      <a:r>
                        <a:rPr lang="en-GB" b="0" dirty="0">
                          <a:solidFill>
                            <a:srgbClr val="000000"/>
                          </a:solidFill>
                          <a:effectLst/>
                          <a:latin typeface="Consolas" panose="020B0609020204030204" pitchFamily="49" charset="0"/>
                        </a:rPr>
                        <a:t>from HBM</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O</a:t>
                      </a:r>
                      <a:r>
                        <a:rPr lang="en-GB" b="0" dirty="0">
                          <a:solidFill>
                            <a:srgbClr val="000000"/>
                          </a:solidFill>
                          <a:effectLst/>
                          <a:latin typeface="Consolas" panose="020B0609020204030204" pitchFamily="49" charset="0"/>
                        </a:rPr>
                        <a:t> = </a:t>
                      </a:r>
                      <a:r>
                        <a:rPr lang="en-GB" b="1" dirty="0">
                          <a:solidFill>
                            <a:srgbClr val="000000"/>
                          </a:solidFill>
                          <a:effectLst/>
                          <a:latin typeface="Consolas" panose="020B0609020204030204" pitchFamily="49" charset="0"/>
                        </a:rPr>
                        <a:t>PV</a:t>
                      </a:r>
                      <a:endParaRPr lang="en-GB" b="0" dirty="0">
                        <a:solidFill>
                          <a:srgbClr val="000000"/>
                        </a:solidFill>
                        <a:effectLst/>
                        <a:latin typeface="Consolas" panose="020B0609020204030204" pitchFamily="49" charset="0"/>
                      </a:endParaRPr>
                    </a:p>
                    <a:p>
                      <a:pPr>
                        <a:lnSpc>
                          <a:spcPct val="100000"/>
                        </a:lnSpc>
                      </a:pPr>
                      <a:r>
                        <a:rPr lang="en-GB" b="0" dirty="0">
                          <a:solidFill>
                            <a:srgbClr val="FF0000"/>
                          </a:solidFill>
                          <a:effectLst/>
                          <a:latin typeface="Consolas" panose="020B0609020204030204" pitchFamily="49" charset="0"/>
                        </a:rPr>
                        <a:t>Write </a:t>
                      </a:r>
                      <a:r>
                        <a:rPr lang="en-GB" b="1" dirty="0">
                          <a:solidFill>
                            <a:srgbClr val="FF0000"/>
                          </a:solidFill>
                          <a:effectLst/>
                          <a:latin typeface="Consolas" panose="020B0609020204030204" pitchFamily="49" charset="0"/>
                        </a:rPr>
                        <a:t>O</a:t>
                      </a:r>
                      <a:r>
                        <a:rPr lang="en-GB" b="0" dirty="0">
                          <a:solidFill>
                            <a:srgbClr val="000000"/>
                          </a:solidFill>
                          <a:effectLst/>
                          <a:latin typeface="Consolas" panose="020B0609020204030204" pitchFamily="49" charset="0"/>
                        </a:rPr>
                        <a:t> to HBM.</a:t>
                      </a:r>
                    </a:p>
                  </a:txBody>
                  <a:tcPr>
                    <a:solidFill>
                      <a:schemeClr val="bg1"/>
                    </a:solidFill>
                  </a:tcPr>
                </a:tc>
                <a:extLst>
                  <a:ext uri="{0D108BD9-81ED-4DB2-BD59-A6C34878D82A}">
                    <a16:rowId xmlns:a16="http://schemas.microsoft.com/office/drawing/2014/main" val="3036835634"/>
                  </a:ext>
                </a:extLst>
              </a:tr>
            </a:tbl>
          </a:graphicData>
        </a:graphic>
      </p:graphicFrame>
      <p:sp>
        <p:nvSpPr>
          <p:cNvPr id="6" name="Right Brace 5">
            <a:extLst>
              <a:ext uri="{FF2B5EF4-FFF2-40B4-BE49-F238E27FC236}">
                <a16:creationId xmlns:a16="http://schemas.microsoft.com/office/drawing/2014/main" id="{50293C6B-8C11-5670-A1D6-47BFAC85081C}"/>
              </a:ext>
            </a:extLst>
          </p:cNvPr>
          <p:cNvSpPr/>
          <p:nvPr/>
        </p:nvSpPr>
        <p:spPr>
          <a:xfrm>
            <a:off x="6239933" y="5001263"/>
            <a:ext cx="155448"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E"/>
          </a:p>
        </p:txBody>
      </p:sp>
      <p:sp>
        <p:nvSpPr>
          <p:cNvPr id="7" name="TextBox 6">
            <a:extLst>
              <a:ext uri="{FF2B5EF4-FFF2-40B4-BE49-F238E27FC236}">
                <a16:creationId xmlns:a16="http://schemas.microsoft.com/office/drawing/2014/main" id="{B444F219-7304-7FE2-60A3-BA448E6F3987}"/>
              </a:ext>
            </a:extLst>
          </p:cNvPr>
          <p:cNvSpPr txBox="1"/>
          <p:nvPr/>
        </p:nvSpPr>
        <p:spPr>
          <a:xfrm>
            <a:off x="6395381" y="5105025"/>
            <a:ext cx="5668537" cy="646331"/>
          </a:xfrm>
          <a:prstGeom prst="rect">
            <a:avLst/>
          </a:prstGeom>
          <a:noFill/>
        </p:spPr>
        <p:txBody>
          <a:bodyPr wrap="square" rtlCol="0">
            <a:spAutoFit/>
          </a:bodyPr>
          <a:lstStyle/>
          <a:p>
            <a:r>
              <a:rPr lang="en-US" b="1" dirty="0"/>
              <a:t>Goal of flash attention</a:t>
            </a:r>
            <a:r>
              <a:rPr lang="en-US" dirty="0"/>
              <a:t>: Reduce HBM accesses, Do most of the computation using SRAM</a:t>
            </a:r>
            <a:endParaRPr lang="en-AE" dirty="0"/>
          </a:p>
        </p:txBody>
      </p:sp>
    </p:spTree>
    <p:extLst>
      <p:ext uri="{BB962C8B-B14F-4D97-AF65-F5344CB8AC3E}">
        <p14:creationId xmlns:p14="http://schemas.microsoft.com/office/powerpoint/2010/main" val="131703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D9D9A-8AE4-7896-E2CB-A87F3A3A90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72A9C-A2DA-21E9-4923-50D7945FF5A8}"/>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p:sp>
        <p:nvSpPr>
          <p:cNvPr id="3" name="Content Placeholder 2">
            <a:extLst>
              <a:ext uri="{FF2B5EF4-FFF2-40B4-BE49-F238E27FC236}">
                <a16:creationId xmlns:a16="http://schemas.microsoft.com/office/drawing/2014/main" id="{DD76BCD5-7E44-F2C7-D410-00E0807EF57A}"/>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Goal of Flash Attention</a:t>
            </a: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r>
              <a:rPr lang="en-GB" dirty="0">
                <a:latin typeface="Arial" panose="020B0604020202020204" pitchFamily="34" charset="0"/>
                <a:cs typeface="Arial" panose="020B0604020202020204" pitchFamily="34" charset="0"/>
              </a:rPr>
              <a:t>Number of Reads: 1</a:t>
            </a:r>
          </a:p>
          <a:p>
            <a:pPr algn="just"/>
            <a:r>
              <a:rPr lang="en-GB" dirty="0">
                <a:latin typeface="Arial" panose="020B0604020202020204" pitchFamily="34" charset="0"/>
                <a:cs typeface="Arial" panose="020B0604020202020204" pitchFamily="34" charset="0"/>
              </a:rPr>
              <a:t>Number of Writes: 1</a:t>
            </a:r>
          </a:p>
          <a:p>
            <a:pPr algn="just"/>
            <a:r>
              <a:rPr lang="en-GB" dirty="0">
                <a:latin typeface="Arial" panose="020B0604020202020204" pitchFamily="34" charset="0"/>
                <a:cs typeface="Arial" panose="020B0604020202020204" pitchFamily="34" charset="0"/>
              </a:rPr>
              <a:t>Total Accesses = 2</a:t>
            </a:r>
          </a:p>
        </p:txBody>
      </p:sp>
      <p:sp>
        <p:nvSpPr>
          <p:cNvPr id="4" name="Footer Placeholder 3">
            <a:extLst>
              <a:ext uri="{FF2B5EF4-FFF2-40B4-BE49-F238E27FC236}">
                <a16:creationId xmlns:a16="http://schemas.microsoft.com/office/drawing/2014/main" id="{A7594E7D-EDAC-8CA8-EE5F-43B089AB3FFE}"/>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CAC749AD-1EAA-3E32-4D71-F305843DE2E5}"/>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24</a:t>
            </a:fld>
            <a:endParaRPr lang="en-AE" dirty="0"/>
          </a:p>
        </p:txBody>
      </p:sp>
      <p:graphicFrame>
        <p:nvGraphicFramePr>
          <p:cNvPr id="9" name="Table 8">
            <a:extLst>
              <a:ext uri="{FF2B5EF4-FFF2-40B4-BE49-F238E27FC236}">
                <a16:creationId xmlns:a16="http://schemas.microsoft.com/office/drawing/2014/main" id="{F74F1F7E-D4D6-4DF7-07F6-70D18992A139}"/>
              </a:ext>
            </a:extLst>
          </p:cNvPr>
          <p:cNvGraphicFramePr>
            <a:graphicFrameLocks noGrp="1"/>
          </p:cNvGraphicFramePr>
          <p:nvPr>
            <p:extLst>
              <p:ext uri="{D42A27DB-BD31-4B8C-83A1-F6EECF244321}">
                <p14:modId xmlns:p14="http://schemas.microsoft.com/office/powerpoint/2010/main" val="1237805274"/>
              </p:ext>
            </p:extLst>
          </p:nvPr>
        </p:nvGraphicFramePr>
        <p:xfrm>
          <a:off x="128081" y="1454538"/>
          <a:ext cx="11935838" cy="1737360"/>
        </p:xfrm>
        <a:graphic>
          <a:graphicData uri="http://schemas.openxmlformats.org/drawingml/2006/table">
            <a:tbl>
              <a:tblPr firstRow="1" bandRow="1">
                <a:tableStyleId>{D7AC3CCA-C797-4891-BE02-D94E43425B78}</a:tableStyleId>
              </a:tblPr>
              <a:tblGrid>
                <a:gridCol w="721664">
                  <a:extLst>
                    <a:ext uri="{9D8B030D-6E8A-4147-A177-3AD203B41FA5}">
                      <a16:colId xmlns:a16="http://schemas.microsoft.com/office/drawing/2014/main" val="3059744775"/>
                    </a:ext>
                  </a:extLst>
                </a:gridCol>
                <a:gridCol w="11214174">
                  <a:extLst>
                    <a:ext uri="{9D8B030D-6E8A-4147-A177-3AD203B41FA5}">
                      <a16:colId xmlns:a16="http://schemas.microsoft.com/office/drawing/2014/main" val="2559934593"/>
                    </a:ext>
                  </a:extLst>
                </a:gridCol>
              </a:tblGrid>
              <a:tr h="370840">
                <a:tc>
                  <a:txBody>
                    <a:bodyPr/>
                    <a:lstStyle/>
                    <a:p>
                      <a:pPr marL="285750" indent="-285750" algn="r">
                        <a:lnSpc>
                          <a:spcPct val="100000"/>
                        </a:lnSpc>
                        <a:buClr>
                          <a:schemeClr val="bg1"/>
                        </a:buClr>
                        <a:buFont typeface="Arial" panose="020B0604020202020204" pitchFamily="34" charset="0"/>
                        <a:buChar char="•"/>
                      </a:pPr>
                      <a:endParaRPr lang="en-US" b="0" dirty="0">
                        <a:latin typeface="Consolas" panose="020B0609020204030204" pitchFamily="49" charset="0"/>
                        <a:cs typeface="Courier New" panose="02070309020205020404" pitchFamily="49" charset="0"/>
                      </a:endParaRP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1</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2</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3</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4</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5</a:t>
                      </a:r>
                    </a:p>
                  </a:txBody>
                  <a:tcPr>
                    <a:solidFill>
                      <a:schemeClr val="bg1"/>
                    </a:solidFill>
                  </a:tcPr>
                </a:tc>
                <a:tc>
                  <a:txBody>
                    <a:bodyPr/>
                    <a:lstStyle/>
                    <a:p>
                      <a:pPr>
                        <a:lnSpc>
                          <a:spcPct val="100000"/>
                        </a:lnSpc>
                      </a:pPr>
                      <a:r>
                        <a:rPr lang="en-GB" b="1" dirty="0">
                          <a:solidFill>
                            <a:srgbClr val="000000"/>
                          </a:solidFill>
                          <a:effectLst/>
                          <a:latin typeface="Arial" panose="020B0604020202020204" pitchFamily="34" charset="0"/>
                          <a:cs typeface="Arial" panose="020B0604020202020204" pitchFamily="34" charset="0"/>
                        </a:rPr>
                        <a:t>Require:</a:t>
                      </a:r>
                      <a:r>
                        <a:rPr lang="en-GB" b="0" dirty="0">
                          <a:solidFill>
                            <a:srgbClr val="000000"/>
                          </a:solidFill>
                          <a:effectLst/>
                          <a:latin typeface="Arial" panose="020B0604020202020204" pitchFamily="34" charset="0"/>
                          <a:cs typeface="Arial" panose="020B0604020202020204" pitchFamily="34" charset="0"/>
                        </a:rPr>
                        <a:t> Matrices </a:t>
                      </a:r>
                      <a:r>
                        <a:rPr lang="en-GB" b="1" dirty="0">
                          <a:solidFill>
                            <a:srgbClr val="000000"/>
                          </a:solidFill>
                          <a:effectLst/>
                          <a:latin typeface="Arial" panose="020B0604020202020204" pitchFamily="34" charset="0"/>
                          <a:cs typeface="Arial" panose="020B0604020202020204" pitchFamily="34" charset="0"/>
                        </a:rPr>
                        <a:t>Q</a:t>
                      </a:r>
                      <a:r>
                        <a:rPr lang="en-GB" b="0" dirty="0">
                          <a:solidFill>
                            <a:srgbClr val="000000"/>
                          </a:solidFill>
                          <a:effectLst/>
                          <a:latin typeface="Arial" panose="020B0604020202020204" pitchFamily="34" charset="0"/>
                          <a:cs typeface="Arial" panose="020B0604020202020204" pitchFamily="34" charset="0"/>
                        </a:rPr>
                        <a:t>, </a:t>
                      </a:r>
                      <a:r>
                        <a:rPr lang="en-GB" b="1" dirty="0">
                          <a:solidFill>
                            <a:srgbClr val="000000"/>
                          </a:solidFill>
                          <a:effectLst/>
                          <a:latin typeface="Arial" panose="020B0604020202020204" pitchFamily="34" charset="0"/>
                          <a:cs typeface="Arial" panose="020B0604020202020204" pitchFamily="34" charset="0"/>
                        </a:rPr>
                        <a:t>K</a:t>
                      </a:r>
                      <a:r>
                        <a:rPr lang="en-GB" b="0" dirty="0">
                          <a:solidFill>
                            <a:srgbClr val="000000"/>
                          </a:solidFill>
                          <a:effectLst/>
                          <a:latin typeface="Arial" panose="020B0604020202020204" pitchFamily="34" charset="0"/>
                          <a:cs typeface="Arial" panose="020B0604020202020204" pitchFamily="34" charset="0"/>
                        </a:rPr>
                        <a:t>, </a:t>
                      </a:r>
                      <a:r>
                        <a:rPr lang="en-GB" b="1" dirty="0">
                          <a:solidFill>
                            <a:srgbClr val="000000"/>
                          </a:solidFill>
                          <a:effectLst/>
                          <a:latin typeface="Arial" panose="020B0604020202020204" pitchFamily="34" charset="0"/>
                          <a:cs typeface="Arial" panose="020B0604020202020204" pitchFamily="34" charset="0"/>
                        </a:rPr>
                        <a:t>V</a:t>
                      </a:r>
                      <a:r>
                        <a:rPr lang="en-GB" b="0" dirty="0">
                          <a:solidFill>
                            <a:srgbClr val="000000"/>
                          </a:solidFill>
                          <a:effectLst/>
                          <a:latin typeface="Arial" panose="020B0604020202020204" pitchFamily="34" charset="0"/>
                          <a:cs typeface="Arial" panose="020B0604020202020204" pitchFamily="34" charset="0"/>
                        </a:rPr>
                        <a:t> in HBM</a:t>
                      </a:r>
                    </a:p>
                    <a:p>
                      <a:pPr>
                        <a:lnSpc>
                          <a:spcPct val="100000"/>
                        </a:lnSpc>
                      </a:pPr>
                      <a:r>
                        <a:rPr lang="en-GB" b="0" dirty="0">
                          <a:solidFill>
                            <a:srgbClr val="FF0000"/>
                          </a:solidFill>
                          <a:effectLst/>
                          <a:latin typeface="Consolas" panose="020B0609020204030204" pitchFamily="49" charset="0"/>
                        </a:rPr>
                        <a:t>Load </a:t>
                      </a:r>
                      <a:r>
                        <a:rPr lang="en-GB" b="1" dirty="0">
                          <a:solidFill>
                            <a:srgbClr val="FF0000"/>
                          </a:solidFill>
                          <a:effectLst/>
                          <a:latin typeface="Consolas" panose="020B0609020204030204" pitchFamily="49" charset="0"/>
                        </a:rPr>
                        <a:t>Q</a:t>
                      </a:r>
                      <a:r>
                        <a:rPr lang="en-GB" b="0" dirty="0">
                          <a:solidFill>
                            <a:srgbClr val="FF0000"/>
                          </a:solidFill>
                          <a:effectLst/>
                          <a:latin typeface="Consolas" panose="020B0609020204030204" pitchFamily="49" charset="0"/>
                        </a:rPr>
                        <a:t>, </a:t>
                      </a:r>
                      <a:r>
                        <a:rPr lang="en-GB" b="1" dirty="0">
                          <a:solidFill>
                            <a:srgbClr val="FF0000"/>
                          </a:solidFill>
                          <a:effectLst/>
                          <a:latin typeface="Consolas" panose="020B0609020204030204" pitchFamily="49" charset="0"/>
                        </a:rPr>
                        <a:t>K, V</a:t>
                      </a:r>
                      <a:r>
                        <a:rPr lang="en-GB" b="0" dirty="0">
                          <a:solidFill>
                            <a:srgbClr val="FF0000"/>
                          </a:solidFill>
                          <a:effectLst/>
                          <a:latin typeface="Consolas" panose="020B0609020204030204" pitchFamily="49" charset="0"/>
                        </a:rPr>
                        <a:t> Block from HBM</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S = QK</a:t>
                      </a:r>
                      <a:r>
                        <a:rPr lang="en-GB" b="0" baseline="30000" dirty="0">
                          <a:solidFill>
                            <a:srgbClr val="000000"/>
                          </a:solidFill>
                          <a:effectLst/>
                          <a:latin typeface="Consolas" panose="020B0609020204030204" pitchFamily="49" charset="0"/>
                        </a:rPr>
                        <a:t>T </a:t>
                      </a:r>
                      <a:endParaRPr lang="en-GB" b="0" baseline="0" dirty="0">
                        <a:solidFill>
                          <a:srgbClr val="000000"/>
                        </a:solidFill>
                        <a:effectLst/>
                        <a:latin typeface="Consolas" panose="020B0609020204030204" pitchFamily="49" charset="0"/>
                      </a:endParaRP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P</a:t>
                      </a:r>
                      <a:r>
                        <a:rPr lang="en-GB" b="0" dirty="0">
                          <a:solidFill>
                            <a:srgbClr val="000000"/>
                          </a:solidFill>
                          <a:effectLst/>
                          <a:latin typeface="Consolas" panose="020B0609020204030204" pitchFamily="49" charset="0"/>
                        </a:rPr>
                        <a:t> = </a:t>
                      </a:r>
                      <a:r>
                        <a:rPr lang="en-GB" b="0" dirty="0" err="1">
                          <a:solidFill>
                            <a:srgbClr val="000000"/>
                          </a:solidFill>
                          <a:effectLst/>
                          <a:latin typeface="Consolas" panose="020B0609020204030204" pitchFamily="49" charset="0"/>
                        </a:rPr>
                        <a:t>softmax</a:t>
                      </a:r>
                      <a:r>
                        <a:rPr lang="en-GB" b="0" dirty="0">
                          <a:solidFill>
                            <a:srgbClr val="000000"/>
                          </a:solidFill>
                          <a:effectLst/>
                          <a:latin typeface="Consolas" panose="020B0609020204030204" pitchFamily="49" charset="0"/>
                        </a:rPr>
                        <a:t>(</a:t>
                      </a:r>
                      <a:r>
                        <a:rPr lang="en-GB" b="1" dirty="0">
                          <a:solidFill>
                            <a:srgbClr val="000000"/>
                          </a:solidFill>
                          <a:effectLst/>
                          <a:latin typeface="Consolas" panose="020B0609020204030204" pitchFamily="49" charset="0"/>
                        </a:rPr>
                        <a:t>S</a:t>
                      </a:r>
                      <a:r>
                        <a:rPr lang="en-GB" b="0" dirty="0">
                          <a:solidFill>
                            <a:srgbClr val="000000"/>
                          </a:solidFill>
                          <a:effectLst/>
                          <a:latin typeface="Consolas" panose="020B0609020204030204" pitchFamily="49" charset="0"/>
                        </a:rPr>
                        <a:t>)</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O</a:t>
                      </a:r>
                      <a:r>
                        <a:rPr lang="en-GB" b="0" dirty="0">
                          <a:solidFill>
                            <a:srgbClr val="000000"/>
                          </a:solidFill>
                          <a:effectLst/>
                          <a:latin typeface="Consolas" panose="020B0609020204030204" pitchFamily="49" charset="0"/>
                        </a:rPr>
                        <a:t> = </a:t>
                      </a:r>
                      <a:r>
                        <a:rPr lang="en-GB" b="1" dirty="0">
                          <a:solidFill>
                            <a:srgbClr val="000000"/>
                          </a:solidFill>
                          <a:effectLst/>
                          <a:latin typeface="Consolas" panose="020B0609020204030204" pitchFamily="49" charset="0"/>
                        </a:rPr>
                        <a:t>PV</a:t>
                      </a:r>
                      <a:endParaRPr lang="en-GB" b="0" dirty="0">
                        <a:solidFill>
                          <a:srgbClr val="000000"/>
                        </a:solidFill>
                        <a:effectLst/>
                        <a:latin typeface="Consolas" panose="020B0609020204030204" pitchFamily="49" charset="0"/>
                      </a:endParaRPr>
                    </a:p>
                    <a:p>
                      <a:pPr>
                        <a:lnSpc>
                          <a:spcPct val="100000"/>
                        </a:lnSpc>
                      </a:pPr>
                      <a:r>
                        <a:rPr lang="en-GB" b="0" dirty="0">
                          <a:solidFill>
                            <a:srgbClr val="FF0000"/>
                          </a:solidFill>
                          <a:effectLst/>
                          <a:latin typeface="Consolas" panose="020B0609020204030204" pitchFamily="49" charset="0"/>
                        </a:rPr>
                        <a:t>write </a:t>
                      </a:r>
                      <a:r>
                        <a:rPr lang="en-GB" b="1" dirty="0">
                          <a:solidFill>
                            <a:srgbClr val="FF0000"/>
                          </a:solidFill>
                          <a:effectLst/>
                          <a:latin typeface="Consolas" panose="020B0609020204030204" pitchFamily="49" charset="0"/>
                        </a:rPr>
                        <a:t>O</a:t>
                      </a:r>
                      <a:r>
                        <a:rPr lang="en-GB" b="0" dirty="0">
                          <a:solidFill>
                            <a:srgbClr val="FF0000"/>
                          </a:solidFill>
                          <a:effectLst/>
                          <a:latin typeface="Consolas" panose="020B0609020204030204" pitchFamily="49" charset="0"/>
                        </a:rPr>
                        <a:t> to HBM.</a:t>
                      </a:r>
                    </a:p>
                  </a:txBody>
                  <a:tcPr>
                    <a:solidFill>
                      <a:schemeClr val="bg1"/>
                    </a:solidFill>
                  </a:tcPr>
                </a:tc>
                <a:extLst>
                  <a:ext uri="{0D108BD9-81ED-4DB2-BD59-A6C34878D82A}">
                    <a16:rowId xmlns:a16="http://schemas.microsoft.com/office/drawing/2014/main" val="3036835634"/>
                  </a:ext>
                </a:extLst>
              </a:tr>
            </a:tbl>
          </a:graphicData>
        </a:graphic>
      </p:graphicFrame>
      <p:sp>
        <p:nvSpPr>
          <p:cNvPr id="10" name="Right Brace 9">
            <a:extLst>
              <a:ext uri="{FF2B5EF4-FFF2-40B4-BE49-F238E27FC236}">
                <a16:creationId xmlns:a16="http://schemas.microsoft.com/office/drawing/2014/main" id="{225A90BC-B900-C794-E444-C1AAAB2E69D7}"/>
              </a:ext>
            </a:extLst>
          </p:cNvPr>
          <p:cNvSpPr/>
          <p:nvPr/>
        </p:nvSpPr>
        <p:spPr>
          <a:xfrm>
            <a:off x="3763878" y="2033694"/>
            <a:ext cx="169334" cy="76877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E"/>
          </a:p>
        </p:txBody>
      </p:sp>
      <p:sp>
        <p:nvSpPr>
          <p:cNvPr id="11" name="TextBox 10">
            <a:extLst>
              <a:ext uri="{FF2B5EF4-FFF2-40B4-BE49-F238E27FC236}">
                <a16:creationId xmlns:a16="http://schemas.microsoft.com/office/drawing/2014/main" id="{2B5DE97B-8A55-5F69-605E-226F93BBCF59}"/>
              </a:ext>
            </a:extLst>
          </p:cNvPr>
          <p:cNvSpPr txBox="1"/>
          <p:nvPr/>
        </p:nvSpPr>
        <p:spPr>
          <a:xfrm>
            <a:off x="3933212" y="2094914"/>
            <a:ext cx="7512170" cy="646331"/>
          </a:xfrm>
          <a:prstGeom prst="rect">
            <a:avLst/>
          </a:prstGeom>
          <a:noFill/>
        </p:spPr>
        <p:txBody>
          <a:bodyPr wrap="square" rtlCol="0">
            <a:spAutoFit/>
          </a:bodyPr>
          <a:lstStyle/>
          <a:p>
            <a:r>
              <a:rPr lang="en-US" dirty="0"/>
              <a:t>Do all the computation using SRAM without having to read and write to HBM at each step because of the limited storage of the SRAM</a:t>
            </a:r>
            <a:endParaRPr lang="en-AE" dirty="0"/>
          </a:p>
        </p:txBody>
      </p:sp>
    </p:spTree>
    <p:extLst>
      <p:ext uri="{BB962C8B-B14F-4D97-AF65-F5344CB8AC3E}">
        <p14:creationId xmlns:p14="http://schemas.microsoft.com/office/powerpoint/2010/main" val="681693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0E7D-6081-D75C-6567-BFC376CBD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35045E-1923-2591-249D-82AA64FAD7DF}"/>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p:sp>
        <p:nvSpPr>
          <p:cNvPr id="3" name="Content Placeholder 2">
            <a:extLst>
              <a:ext uri="{FF2B5EF4-FFF2-40B4-BE49-F238E27FC236}">
                <a16:creationId xmlns:a16="http://schemas.microsoft.com/office/drawing/2014/main" id="{BFBE689F-CE32-9A62-EE2C-CC76D3D760C5}"/>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Goal of Flash Attention</a:t>
            </a: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r>
              <a:rPr lang="en-GB" dirty="0">
                <a:latin typeface="Arial" panose="020B0604020202020204" pitchFamily="34" charset="0"/>
                <a:cs typeface="Arial" panose="020B0604020202020204" pitchFamily="34" charset="0"/>
              </a:rPr>
              <a:t>To utilize SRAM memory efficiently Flash attention uses tiling: The Q, K, V matrices are split into blocks and then attention is computed by blocks. </a:t>
            </a:r>
          </a:p>
          <a:p>
            <a:pPr algn="just"/>
            <a:r>
              <a:rPr lang="en-GB" dirty="0">
                <a:latin typeface="Arial" panose="020B0604020202020204" pitchFamily="34" charset="0"/>
                <a:cs typeface="Arial" panose="020B0604020202020204" pitchFamily="34" charset="0"/>
              </a:rPr>
              <a:t>Tiling enables computation to be in one CUDA kernel, loading input from HBM, performing all the computation steps (matrix multiply, </a:t>
            </a:r>
            <a:r>
              <a:rPr lang="en-GB" dirty="0" err="1">
                <a:latin typeface="Arial" panose="020B0604020202020204" pitchFamily="34" charset="0"/>
                <a:cs typeface="Arial" panose="020B0604020202020204" pitchFamily="34" charset="0"/>
              </a:rPr>
              <a:t>softmax</a:t>
            </a:r>
            <a:r>
              <a:rPr lang="en-GB" dirty="0">
                <a:latin typeface="Arial" panose="020B0604020202020204" pitchFamily="34" charset="0"/>
                <a:cs typeface="Arial" panose="020B0604020202020204" pitchFamily="34" charset="0"/>
              </a:rPr>
              <a:t>, optionally masking and dropout, matrix multiply), then write the result back to HBM</a:t>
            </a:r>
          </a:p>
        </p:txBody>
      </p:sp>
      <p:sp>
        <p:nvSpPr>
          <p:cNvPr id="4" name="Footer Placeholder 3">
            <a:extLst>
              <a:ext uri="{FF2B5EF4-FFF2-40B4-BE49-F238E27FC236}">
                <a16:creationId xmlns:a16="http://schemas.microsoft.com/office/drawing/2014/main" id="{E22661D2-F4A4-5F8A-04A6-6A68668F3289}"/>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B64F17F1-1E1A-E629-B84D-44520FA6E9D6}"/>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25</a:t>
            </a:fld>
            <a:endParaRPr lang="en-AE" dirty="0"/>
          </a:p>
        </p:txBody>
      </p:sp>
      <p:graphicFrame>
        <p:nvGraphicFramePr>
          <p:cNvPr id="9" name="Table 8">
            <a:extLst>
              <a:ext uri="{FF2B5EF4-FFF2-40B4-BE49-F238E27FC236}">
                <a16:creationId xmlns:a16="http://schemas.microsoft.com/office/drawing/2014/main" id="{C3F6023D-25E4-8C29-4DDE-22F2822EFA78}"/>
              </a:ext>
            </a:extLst>
          </p:cNvPr>
          <p:cNvGraphicFramePr>
            <a:graphicFrameLocks noGrp="1"/>
          </p:cNvGraphicFramePr>
          <p:nvPr>
            <p:extLst>
              <p:ext uri="{D42A27DB-BD31-4B8C-83A1-F6EECF244321}">
                <p14:modId xmlns:p14="http://schemas.microsoft.com/office/powerpoint/2010/main" val="3458337268"/>
              </p:ext>
            </p:extLst>
          </p:nvPr>
        </p:nvGraphicFramePr>
        <p:xfrm>
          <a:off x="128081" y="1454538"/>
          <a:ext cx="11935838" cy="1737360"/>
        </p:xfrm>
        <a:graphic>
          <a:graphicData uri="http://schemas.openxmlformats.org/drawingml/2006/table">
            <a:tbl>
              <a:tblPr firstRow="1" bandRow="1">
                <a:tableStyleId>{D7AC3CCA-C797-4891-BE02-D94E43425B78}</a:tableStyleId>
              </a:tblPr>
              <a:tblGrid>
                <a:gridCol w="721664">
                  <a:extLst>
                    <a:ext uri="{9D8B030D-6E8A-4147-A177-3AD203B41FA5}">
                      <a16:colId xmlns:a16="http://schemas.microsoft.com/office/drawing/2014/main" val="3059744775"/>
                    </a:ext>
                  </a:extLst>
                </a:gridCol>
                <a:gridCol w="11214174">
                  <a:extLst>
                    <a:ext uri="{9D8B030D-6E8A-4147-A177-3AD203B41FA5}">
                      <a16:colId xmlns:a16="http://schemas.microsoft.com/office/drawing/2014/main" val="2559934593"/>
                    </a:ext>
                  </a:extLst>
                </a:gridCol>
              </a:tblGrid>
              <a:tr h="370840">
                <a:tc>
                  <a:txBody>
                    <a:bodyPr/>
                    <a:lstStyle/>
                    <a:p>
                      <a:pPr marL="285750" indent="-285750" algn="r">
                        <a:lnSpc>
                          <a:spcPct val="100000"/>
                        </a:lnSpc>
                        <a:buClr>
                          <a:schemeClr val="bg1"/>
                        </a:buClr>
                        <a:buFont typeface="Arial" panose="020B0604020202020204" pitchFamily="34" charset="0"/>
                        <a:buChar char="•"/>
                      </a:pPr>
                      <a:endParaRPr lang="en-US" b="0" dirty="0">
                        <a:latin typeface="Consolas" panose="020B0609020204030204" pitchFamily="49" charset="0"/>
                        <a:cs typeface="Courier New" panose="02070309020205020404" pitchFamily="49" charset="0"/>
                      </a:endParaRP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1</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2</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3</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4</a:t>
                      </a:r>
                    </a:p>
                    <a:p>
                      <a:pPr marL="285750" indent="-285750" algn="r">
                        <a:lnSpc>
                          <a:spcPct val="100000"/>
                        </a:lnSpc>
                        <a:buClr>
                          <a:schemeClr val="bg1"/>
                        </a:buClr>
                        <a:buFont typeface="Arial" panose="020B0604020202020204" pitchFamily="34" charset="0"/>
                        <a:buChar char="•"/>
                      </a:pPr>
                      <a:r>
                        <a:rPr lang="en-US" b="0" dirty="0">
                          <a:latin typeface="Consolas" panose="020B0609020204030204" pitchFamily="49" charset="0"/>
                          <a:cs typeface="Courier New" panose="02070309020205020404" pitchFamily="49" charset="0"/>
                        </a:rPr>
                        <a:t>5</a:t>
                      </a:r>
                    </a:p>
                  </a:txBody>
                  <a:tcPr>
                    <a:solidFill>
                      <a:schemeClr val="bg1"/>
                    </a:solidFill>
                  </a:tcPr>
                </a:tc>
                <a:tc>
                  <a:txBody>
                    <a:bodyPr/>
                    <a:lstStyle/>
                    <a:p>
                      <a:pPr>
                        <a:lnSpc>
                          <a:spcPct val="100000"/>
                        </a:lnSpc>
                      </a:pPr>
                      <a:r>
                        <a:rPr lang="en-GB" b="1" dirty="0">
                          <a:solidFill>
                            <a:srgbClr val="000000"/>
                          </a:solidFill>
                          <a:effectLst/>
                          <a:latin typeface="Arial" panose="020B0604020202020204" pitchFamily="34" charset="0"/>
                          <a:cs typeface="Arial" panose="020B0604020202020204" pitchFamily="34" charset="0"/>
                        </a:rPr>
                        <a:t>Require:</a:t>
                      </a:r>
                      <a:r>
                        <a:rPr lang="en-GB" b="0" dirty="0">
                          <a:solidFill>
                            <a:srgbClr val="000000"/>
                          </a:solidFill>
                          <a:effectLst/>
                          <a:latin typeface="Arial" panose="020B0604020202020204" pitchFamily="34" charset="0"/>
                          <a:cs typeface="Arial" panose="020B0604020202020204" pitchFamily="34" charset="0"/>
                        </a:rPr>
                        <a:t> Matrices </a:t>
                      </a:r>
                      <a:r>
                        <a:rPr lang="en-GB" b="1" dirty="0">
                          <a:solidFill>
                            <a:srgbClr val="000000"/>
                          </a:solidFill>
                          <a:effectLst/>
                          <a:latin typeface="Arial" panose="020B0604020202020204" pitchFamily="34" charset="0"/>
                          <a:cs typeface="Arial" panose="020B0604020202020204" pitchFamily="34" charset="0"/>
                        </a:rPr>
                        <a:t>Q</a:t>
                      </a:r>
                      <a:r>
                        <a:rPr lang="en-GB" b="0" dirty="0">
                          <a:solidFill>
                            <a:srgbClr val="000000"/>
                          </a:solidFill>
                          <a:effectLst/>
                          <a:latin typeface="Arial" panose="020B0604020202020204" pitchFamily="34" charset="0"/>
                          <a:cs typeface="Arial" panose="020B0604020202020204" pitchFamily="34" charset="0"/>
                        </a:rPr>
                        <a:t>, </a:t>
                      </a:r>
                      <a:r>
                        <a:rPr lang="en-GB" b="1" dirty="0">
                          <a:solidFill>
                            <a:srgbClr val="000000"/>
                          </a:solidFill>
                          <a:effectLst/>
                          <a:latin typeface="Arial" panose="020B0604020202020204" pitchFamily="34" charset="0"/>
                          <a:cs typeface="Arial" panose="020B0604020202020204" pitchFamily="34" charset="0"/>
                        </a:rPr>
                        <a:t>K</a:t>
                      </a:r>
                      <a:r>
                        <a:rPr lang="en-GB" b="0" dirty="0">
                          <a:solidFill>
                            <a:srgbClr val="000000"/>
                          </a:solidFill>
                          <a:effectLst/>
                          <a:latin typeface="Arial" panose="020B0604020202020204" pitchFamily="34" charset="0"/>
                          <a:cs typeface="Arial" panose="020B0604020202020204" pitchFamily="34" charset="0"/>
                        </a:rPr>
                        <a:t>, </a:t>
                      </a:r>
                      <a:r>
                        <a:rPr lang="en-GB" b="1" dirty="0">
                          <a:solidFill>
                            <a:srgbClr val="000000"/>
                          </a:solidFill>
                          <a:effectLst/>
                          <a:latin typeface="Arial" panose="020B0604020202020204" pitchFamily="34" charset="0"/>
                          <a:cs typeface="Arial" panose="020B0604020202020204" pitchFamily="34" charset="0"/>
                        </a:rPr>
                        <a:t>V</a:t>
                      </a:r>
                      <a:r>
                        <a:rPr lang="en-GB" b="0" dirty="0">
                          <a:solidFill>
                            <a:srgbClr val="000000"/>
                          </a:solidFill>
                          <a:effectLst/>
                          <a:latin typeface="Arial" panose="020B0604020202020204" pitchFamily="34" charset="0"/>
                          <a:cs typeface="Arial" panose="020B0604020202020204" pitchFamily="34" charset="0"/>
                        </a:rPr>
                        <a:t> in HBM</a:t>
                      </a:r>
                    </a:p>
                    <a:p>
                      <a:pPr>
                        <a:lnSpc>
                          <a:spcPct val="100000"/>
                        </a:lnSpc>
                      </a:pPr>
                      <a:r>
                        <a:rPr lang="en-GB" b="0" dirty="0">
                          <a:solidFill>
                            <a:srgbClr val="FF0000"/>
                          </a:solidFill>
                          <a:effectLst/>
                          <a:latin typeface="Consolas" panose="020B0609020204030204" pitchFamily="49" charset="0"/>
                        </a:rPr>
                        <a:t>Load </a:t>
                      </a:r>
                      <a:r>
                        <a:rPr lang="en-GB" b="1" dirty="0">
                          <a:solidFill>
                            <a:srgbClr val="FF0000"/>
                          </a:solidFill>
                          <a:effectLst/>
                          <a:latin typeface="Consolas" panose="020B0609020204030204" pitchFamily="49" charset="0"/>
                        </a:rPr>
                        <a:t>Q</a:t>
                      </a:r>
                      <a:r>
                        <a:rPr lang="en-GB" b="0" dirty="0">
                          <a:solidFill>
                            <a:srgbClr val="FF0000"/>
                          </a:solidFill>
                          <a:effectLst/>
                          <a:latin typeface="Consolas" panose="020B0609020204030204" pitchFamily="49" charset="0"/>
                        </a:rPr>
                        <a:t>, </a:t>
                      </a:r>
                      <a:r>
                        <a:rPr lang="en-GB" b="1" dirty="0">
                          <a:solidFill>
                            <a:srgbClr val="FF0000"/>
                          </a:solidFill>
                          <a:effectLst/>
                          <a:latin typeface="Consolas" panose="020B0609020204030204" pitchFamily="49" charset="0"/>
                        </a:rPr>
                        <a:t>K, V</a:t>
                      </a:r>
                      <a:r>
                        <a:rPr lang="en-GB" b="0" dirty="0">
                          <a:solidFill>
                            <a:srgbClr val="FF0000"/>
                          </a:solidFill>
                          <a:effectLst/>
                          <a:latin typeface="Consolas" panose="020B0609020204030204" pitchFamily="49" charset="0"/>
                        </a:rPr>
                        <a:t> from HBM</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S = QK</a:t>
                      </a:r>
                      <a:r>
                        <a:rPr lang="en-GB" b="0" baseline="30000" dirty="0">
                          <a:solidFill>
                            <a:srgbClr val="000000"/>
                          </a:solidFill>
                          <a:effectLst/>
                          <a:latin typeface="Consolas" panose="020B0609020204030204" pitchFamily="49" charset="0"/>
                        </a:rPr>
                        <a:t>T </a:t>
                      </a:r>
                      <a:endParaRPr lang="en-GB" b="0" baseline="0" dirty="0">
                        <a:solidFill>
                          <a:srgbClr val="000000"/>
                        </a:solidFill>
                        <a:effectLst/>
                        <a:latin typeface="Consolas" panose="020B0609020204030204" pitchFamily="49" charset="0"/>
                      </a:endParaRP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P</a:t>
                      </a:r>
                      <a:r>
                        <a:rPr lang="en-GB" b="0" dirty="0">
                          <a:solidFill>
                            <a:srgbClr val="000000"/>
                          </a:solidFill>
                          <a:effectLst/>
                          <a:latin typeface="Consolas" panose="020B0609020204030204" pitchFamily="49" charset="0"/>
                        </a:rPr>
                        <a:t> = </a:t>
                      </a:r>
                      <a:r>
                        <a:rPr lang="en-GB" b="0" dirty="0" err="1">
                          <a:solidFill>
                            <a:srgbClr val="000000"/>
                          </a:solidFill>
                          <a:effectLst/>
                          <a:latin typeface="Consolas" panose="020B0609020204030204" pitchFamily="49" charset="0"/>
                        </a:rPr>
                        <a:t>softmax</a:t>
                      </a:r>
                      <a:r>
                        <a:rPr lang="en-GB" b="0" dirty="0">
                          <a:solidFill>
                            <a:srgbClr val="000000"/>
                          </a:solidFill>
                          <a:effectLst/>
                          <a:latin typeface="Consolas" panose="020B0609020204030204" pitchFamily="49" charset="0"/>
                        </a:rPr>
                        <a:t>(</a:t>
                      </a:r>
                      <a:r>
                        <a:rPr lang="en-GB" b="1" dirty="0">
                          <a:solidFill>
                            <a:srgbClr val="000000"/>
                          </a:solidFill>
                          <a:effectLst/>
                          <a:latin typeface="Consolas" panose="020B0609020204030204" pitchFamily="49" charset="0"/>
                        </a:rPr>
                        <a:t>S</a:t>
                      </a:r>
                      <a:r>
                        <a:rPr lang="en-GB" b="0" dirty="0">
                          <a:solidFill>
                            <a:srgbClr val="000000"/>
                          </a:solidFill>
                          <a:effectLst/>
                          <a:latin typeface="Consolas" panose="020B0609020204030204" pitchFamily="49" charset="0"/>
                        </a:rPr>
                        <a:t>)</a:t>
                      </a:r>
                    </a:p>
                    <a:p>
                      <a:pPr>
                        <a:lnSpc>
                          <a:spcPct val="100000"/>
                        </a:lnSpc>
                      </a:pPr>
                      <a:r>
                        <a:rPr lang="en-GB" b="0" dirty="0">
                          <a:solidFill>
                            <a:srgbClr val="000000"/>
                          </a:solidFill>
                          <a:effectLst/>
                          <a:latin typeface="Consolas" panose="020B0609020204030204" pitchFamily="49" charset="0"/>
                        </a:rPr>
                        <a:t>Compute </a:t>
                      </a:r>
                      <a:r>
                        <a:rPr lang="en-GB" b="1" dirty="0">
                          <a:solidFill>
                            <a:srgbClr val="000000"/>
                          </a:solidFill>
                          <a:effectLst/>
                          <a:latin typeface="Consolas" panose="020B0609020204030204" pitchFamily="49" charset="0"/>
                        </a:rPr>
                        <a:t>O</a:t>
                      </a:r>
                      <a:r>
                        <a:rPr lang="en-GB" b="0" dirty="0">
                          <a:solidFill>
                            <a:srgbClr val="000000"/>
                          </a:solidFill>
                          <a:effectLst/>
                          <a:latin typeface="Consolas" panose="020B0609020204030204" pitchFamily="49" charset="0"/>
                        </a:rPr>
                        <a:t> = </a:t>
                      </a:r>
                      <a:r>
                        <a:rPr lang="en-GB" b="1" dirty="0">
                          <a:solidFill>
                            <a:srgbClr val="000000"/>
                          </a:solidFill>
                          <a:effectLst/>
                          <a:latin typeface="Consolas" panose="020B0609020204030204" pitchFamily="49" charset="0"/>
                        </a:rPr>
                        <a:t>PV</a:t>
                      </a:r>
                      <a:endParaRPr lang="en-GB" b="0" dirty="0">
                        <a:solidFill>
                          <a:srgbClr val="000000"/>
                        </a:solidFill>
                        <a:effectLst/>
                        <a:latin typeface="Consolas" panose="020B0609020204030204" pitchFamily="49" charset="0"/>
                      </a:endParaRPr>
                    </a:p>
                    <a:p>
                      <a:pPr>
                        <a:lnSpc>
                          <a:spcPct val="100000"/>
                        </a:lnSpc>
                      </a:pPr>
                      <a:r>
                        <a:rPr lang="en-GB" b="0" dirty="0">
                          <a:solidFill>
                            <a:srgbClr val="FF0000"/>
                          </a:solidFill>
                          <a:effectLst/>
                          <a:latin typeface="Consolas" panose="020B0609020204030204" pitchFamily="49" charset="0"/>
                        </a:rPr>
                        <a:t>write </a:t>
                      </a:r>
                      <a:r>
                        <a:rPr lang="en-GB" b="1" dirty="0">
                          <a:solidFill>
                            <a:srgbClr val="FF0000"/>
                          </a:solidFill>
                          <a:effectLst/>
                          <a:latin typeface="Consolas" panose="020B0609020204030204" pitchFamily="49" charset="0"/>
                        </a:rPr>
                        <a:t>O</a:t>
                      </a:r>
                      <a:r>
                        <a:rPr lang="en-GB" b="0" dirty="0">
                          <a:solidFill>
                            <a:srgbClr val="FF0000"/>
                          </a:solidFill>
                          <a:effectLst/>
                          <a:latin typeface="Consolas" panose="020B0609020204030204" pitchFamily="49" charset="0"/>
                        </a:rPr>
                        <a:t> to HBM.</a:t>
                      </a:r>
                    </a:p>
                  </a:txBody>
                  <a:tcPr>
                    <a:solidFill>
                      <a:schemeClr val="bg1"/>
                    </a:solidFill>
                  </a:tcPr>
                </a:tc>
                <a:extLst>
                  <a:ext uri="{0D108BD9-81ED-4DB2-BD59-A6C34878D82A}">
                    <a16:rowId xmlns:a16="http://schemas.microsoft.com/office/drawing/2014/main" val="3036835634"/>
                  </a:ext>
                </a:extLst>
              </a:tr>
            </a:tbl>
          </a:graphicData>
        </a:graphic>
      </p:graphicFrame>
      <p:sp>
        <p:nvSpPr>
          <p:cNvPr id="10" name="Right Brace 9">
            <a:extLst>
              <a:ext uri="{FF2B5EF4-FFF2-40B4-BE49-F238E27FC236}">
                <a16:creationId xmlns:a16="http://schemas.microsoft.com/office/drawing/2014/main" id="{941A79F3-C08F-8C5B-5738-B2B491E9DF54}"/>
              </a:ext>
            </a:extLst>
          </p:cNvPr>
          <p:cNvSpPr/>
          <p:nvPr/>
        </p:nvSpPr>
        <p:spPr>
          <a:xfrm>
            <a:off x="3763878" y="2033694"/>
            <a:ext cx="169334" cy="76877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E"/>
          </a:p>
        </p:txBody>
      </p:sp>
      <p:sp>
        <p:nvSpPr>
          <p:cNvPr id="11" name="TextBox 10">
            <a:extLst>
              <a:ext uri="{FF2B5EF4-FFF2-40B4-BE49-F238E27FC236}">
                <a16:creationId xmlns:a16="http://schemas.microsoft.com/office/drawing/2014/main" id="{96E0751B-B986-D70F-07B5-BA033BAB57DD}"/>
              </a:ext>
            </a:extLst>
          </p:cNvPr>
          <p:cNvSpPr txBox="1"/>
          <p:nvPr/>
        </p:nvSpPr>
        <p:spPr>
          <a:xfrm>
            <a:off x="3933212" y="2094914"/>
            <a:ext cx="7512170" cy="646331"/>
          </a:xfrm>
          <a:prstGeom prst="rect">
            <a:avLst/>
          </a:prstGeom>
          <a:noFill/>
        </p:spPr>
        <p:txBody>
          <a:bodyPr wrap="square" rtlCol="0">
            <a:spAutoFit/>
          </a:bodyPr>
          <a:lstStyle/>
          <a:p>
            <a:r>
              <a:rPr lang="en-US" dirty="0"/>
              <a:t>Do all the computation using SRAM without having to read and write to HBM at each step because of the limited storage of the SRAM</a:t>
            </a:r>
            <a:endParaRPr lang="en-AE" dirty="0"/>
          </a:p>
        </p:txBody>
      </p:sp>
    </p:spTree>
    <p:extLst>
      <p:ext uri="{BB962C8B-B14F-4D97-AF65-F5344CB8AC3E}">
        <p14:creationId xmlns:p14="http://schemas.microsoft.com/office/powerpoint/2010/main" val="268917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79316-0D0D-A291-D0EF-3251CBC7DD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14424-0648-175C-7BA2-3E30D31161A0}"/>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BF0A44-8281-27E6-F217-D0EA5577F201}"/>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CUDA Kernel</a:t>
                </a:r>
              </a:p>
              <a:p>
                <a:pPr algn="just"/>
                <a:r>
                  <a:rPr lang="en-GB" dirty="0">
                    <a:latin typeface="Arial" panose="020B0604020202020204" pitchFamily="34" charset="0"/>
                    <a:cs typeface="Arial" panose="020B0604020202020204" pitchFamily="34" charset="0"/>
                  </a:rPr>
                  <a:t>A kernel is a function that runs in parallel on multiple threads, with each thread executing the function independently on its own portion of the data.</a:t>
                </a:r>
              </a:p>
              <a:p>
                <a:pPr algn="just"/>
                <a:r>
                  <a:rPr lang="en-GB" dirty="0">
                    <a:latin typeface="Arial" panose="020B0604020202020204" pitchFamily="34" charset="0"/>
                    <a:cs typeface="Arial" panose="020B0604020202020204" pitchFamily="34" charset="0"/>
                  </a:rPr>
                  <a:t>Consider the example of adding two vectors</a:t>
                </a:r>
              </a:p>
              <a:p>
                <a:pPr algn="just"/>
                <a:endParaRPr lang="en-GB"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cs typeface="Arial" panose="020B0604020202020204" pitchFamily="34" charset="0"/>
                            </a:rPr>
                          </m:ctrlPr>
                        </m:dPr>
                        <m:e>
                          <m:m>
                            <m:mPr>
                              <m:mcs>
                                <m:mc>
                                  <m:mcPr>
                                    <m:count m:val="1"/>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mr>
                            <m:mr>
                              <m:e>
                                <m: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3</m:t>
                                </m:r>
                              </m:e>
                            </m:mr>
                          </m:m>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1"/>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4</m:t>
                                </m:r>
                              </m:e>
                            </m:mr>
                            <m:mr>
                              <m:e>
                                <m:r>
                                  <a:rPr lang="en-US" b="0" i="1" smtClean="0">
                                    <a:latin typeface="Cambria Math" panose="02040503050406030204" pitchFamily="18" charset="0"/>
                                    <a:cs typeface="Arial" panose="020B0604020202020204" pitchFamily="34" charset="0"/>
                                  </a:rPr>
                                  <m:t>5</m:t>
                                </m:r>
                              </m:e>
                            </m:mr>
                            <m:mr>
                              <m:e>
                                <m:r>
                                  <a:rPr lang="en-US" b="0" i="1" smtClean="0">
                                    <a:latin typeface="Cambria Math" panose="02040503050406030204" pitchFamily="18" charset="0"/>
                                    <a:cs typeface="Arial" panose="020B0604020202020204" pitchFamily="34" charset="0"/>
                                  </a:rPr>
                                  <m:t>6</m:t>
                                </m:r>
                              </m:e>
                            </m:mr>
                          </m:m>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1"/>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5</m:t>
                                </m:r>
                              </m:e>
                            </m:mr>
                            <m:mr>
                              <m:e>
                                <m:r>
                                  <a:rPr lang="en-US" b="0" i="1" smtClean="0">
                                    <a:latin typeface="Cambria Math" panose="02040503050406030204" pitchFamily="18" charset="0"/>
                                    <a:cs typeface="Arial" panose="020B0604020202020204" pitchFamily="34" charset="0"/>
                                  </a:rPr>
                                  <m:t>7</m:t>
                                </m:r>
                              </m:e>
                            </m:mr>
                            <m:mr>
                              <m:e>
                                <m:r>
                                  <a:rPr lang="en-US" b="0" i="1" smtClean="0">
                                    <a:latin typeface="Cambria Math" panose="02040503050406030204" pitchFamily="18" charset="0"/>
                                    <a:cs typeface="Arial" panose="020B0604020202020204" pitchFamily="34" charset="0"/>
                                  </a:rPr>
                                  <m:t>9</m:t>
                                </m:r>
                              </m:e>
                            </m:mr>
                          </m:m>
                        </m:e>
                      </m:d>
                    </m:oMath>
                  </m:oMathPara>
                </a14:m>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EBF0A44-8281-27E6-F217-D0EA5577F201}"/>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r="-1073"/>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31CB81B9-E751-390C-CFAD-16CD2AD81D51}"/>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47B6AC62-E9B3-067B-C001-0E5E2F4B798C}"/>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26</a:t>
            </a:fld>
            <a:endParaRPr lang="en-AE" dirty="0"/>
          </a:p>
        </p:txBody>
      </p:sp>
      <p:graphicFrame>
        <p:nvGraphicFramePr>
          <p:cNvPr id="6" name="Table 5">
            <a:extLst>
              <a:ext uri="{FF2B5EF4-FFF2-40B4-BE49-F238E27FC236}">
                <a16:creationId xmlns:a16="http://schemas.microsoft.com/office/drawing/2014/main" id="{34DAB96D-033D-74DD-62AD-116A36311EE9}"/>
              </a:ext>
            </a:extLst>
          </p:cNvPr>
          <p:cNvGraphicFramePr>
            <a:graphicFrameLocks noGrp="1"/>
          </p:cNvGraphicFramePr>
          <p:nvPr>
            <p:extLst>
              <p:ext uri="{D42A27DB-BD31-4B8C-83A1-F6EECF244321}">
                <p14:modId xmlns:p14="http://schemas.microsoft.com/office/powerpoint/2010/main" val="181132650"/>
              </p:ext>
            </p:extLst>
          </p:nvPr>
        </p:nvGraphicFramePr>
        <p:xfrm>
          <a:off x="3938081" y="4961045"/>
          <a:ext cx="4315837" cy="640080"/>
        </p:xfrm>
        <a:graphic>
          <a:graphicData uri="http://schemas.openxmlformats.org/drawingml/2006/table">
            <a:tbl>
              <a:tblPr firstRow="1" bandRow="1">
                <a:tableStyleId>{D7AC3CCA-C797-4891-BE02-D94E43425B78}</a:tableStyleId>
              </a:tblPr>
              <a:tblGrid>
                <a:gridCol w="590505">
                  <a:extLst>
                    <a:ext uri="{9D8B030D-6E8A-4147-A177-3AD203B41FA5}">
                      <a16:colId xmlns:a16="http://schemas.microsoft.com/office/drawing/2014/main" val="3059744775"/>
                    </a:ext>
                  </a:extLst>
                </a:gridCol>
                <a:gridCol w="3725332">
                  <a:extLst>
                    <a:ext uri="{9D8B030D-6E8A-4147-A177-3AD203B41FA5}">
                      <a16:colId xmlns:a16="http://schemas.microsoft.com/office/drawing/2014/main" val="2559934593"/>
                    </a:ext>
                  </a:extLst>
                </a:gridCol>
              </a:tblGrid>
              <a:tr h="370840">
                <a:tc>
                  <a:txBody>
                    <a:bodyPr/>
                    <a:lstStyle/>
                    <a:p>
                      <a:pPr marL="285750" indent="-285750" algn="r">
                        <a:lnSpc>
                          <a:spcPct val="100000"/>
                        </a:lnSpc>
                        <a:buClr>
                          <a:schemeClr val="bg1"/>
                        </a:buClr>
                        <a:buFont typeface="Arial" panose="020B0604020202020204" pitchFamily="34" charset="0"/>
                        <a:buChar char="•"/>
                      </a:pPr>
                      <a:r>
                        <a:rPr lang="en-US" b="0" dirty="0">
                          <a:solidFill>
                            <a:schemeClr val="tx1"/>
                          </a:solidFill>
                          <a:latin typeface="Consolas" panose="020B0609020204030204" pitchFamily="49" charset="0"/>
                          <a:cs typeface="Courier New" panose="02070309020205020404" pitchFamily="49" charset="0"/>
                        </a:rPr>
                        <a:t>1</a:t>
                      </a:r>
                    </a:p>
                    <a:p>
                      <a:pPr marL="285750" indent="-285750" algn="r">
                        <a:lnSpc>
                          <a:spcPct val="100000"/>
                        </a:lnSpc>
                        <a:buClr>
                          <a:schemeClr val="bg1"/>
                        </a:buClr>
                        <a:buFont typeface="Arial" panose="020B0604020202020204" pitchFamily="34" charset="0"/>
                        <a:buChar char="•"/>
                      </a:pPr>
                      <a:r>
                        <a:rPr lang="en-US" b="0" dirty="0">
                          <a:solidFill>
                            <a:schemeClr val="tx1"/>
                          </a:solidFill>
                          <a:latin typeface="Consolas" panose="020B0609020204030204" pitchFamily="49" charset="0"/>
                          <a:cs typeface="Courier New" panose="02070309020205020404" pitchFamily="49" charset="0"/>
                        </a:rPr>
                        <a:t>2</a:t>
                      </a:r>
                    </a:p>
                  </a:txBody>
                  <a:tcPr>
                    <a:solidFill>
                      <a:schemeClr val="bg1"/>
                    </a:solidFill>
                  </a:tcPr>
                </a:tc>
                <a:tc>
                  <a:txBody>
                    <a:bodyPr/>
                    <a:lstStyle/>
                    <a:p>
                      <a:pPr>
                        <a:lnSpc>
                          <a:spcPct val="100000"/>
                        </a:lnSpc>
                      </a:pPr>
                      <a:r>
                        <a:rPr lang="en-GB" b="0" dirty="0">
                          <a:solidFill>
                            <a:schemeClr val="tx1"/>
                          </a:solidFill>
                          <a:effectLst/>
                          <a:latin typeface="Consolas" panose="020B0609020204030204" pitchFamily="49" charset="0"/>
                        </a:rPr>
                        <a:t>def </a:t>
                      </a:r>
                      <a:r>
                        <a:rPr lang="en-GB" b="0" dirty="0" err="1">
                          <a:solidFill>
                            <a:schemeClr val="tx1"/>
                          </a:solidFill>
                          <a:effectLst/>
                          <a:latin typeface="Consolas" panose="020B0609020204030204" pitchFamily="49" charset="0"/>
                        </a:rPr>
                        <a:t>kernel_add</a:t>
                      </a:r>
                      <a:r>
                        <a:rPr lang="en-GB" b="0" dirty="0">
                          <a:solidFill>
                            <a:schemeClr val="tx1"/>
                          </a:solidFill>
                          <a:effectLst/>
                          <a:latin typeface="Consolas" panose="020B0609020204030204" pitchFamily="49" charset="0"/>
                        </a:rPr>
                        <a:t>(</a:t>
                      </a:r>
                      <a:r>
                        <a:rPr lang="en-GB" b="0" dirty="0" err="1">
                          <a:solidFill>
                            <a:schemeClr val="tx1"/>
                          </a:solidFill>
                          <a:effectLst/>
                          <a:latin typeface="Consolas" panose="020B0609020204030204" pitchFamily="49" charset="0"/>
                        </a:rPr>
                        <a:t>a,b</a:t>
                      </a:r>
                      <a:r>
                        <a:rPr lang="en-GB" b="0" dirty="0">
                          <a:solidFill>
                            <a:schemeClr val="tx1"/>
                          </a:solidFill>
                          <a:effectLst/>
                          <a:latin typeface="Consolas" panose="020B0609020204030204" pitchFamily="49" charset="0"/>
                        </a:rPr>
                        <a:t>):</a:t>
                      </a:r>
                    </a:p>
                    <a:p>
                      <a:pPr>
                        <a:lnSpc>
                          <a:spcPct val="100000"/>
                        </a:lnSpc>
                      </a:pPr>
                      <a:r>
                        <a:rPr lang="en-GB" b="0" dirty="0">
                          <a:solidFill>
                            <a:schemeClr val="tx1"/>
                          </a:solidFill>
                          <a:effectLst/>
                          <a:latin typeface="Consolas" panose="020B0609020204030204" pitchFamily="49" charset="0"/>
                        </a:rPr>
                        <a:t>    return </a:t>
                      </a:r>
                      <a:r>
                        <a:rPr lang="en-GB" b="0" dirty="0" err="1">
                          <a:solidFill>
                            <a:schemeClr val="tx1"/>
                          </a:solidFill>
                          <a:effectLst/>
                          <a:latin typeface="Consolas" panose="020B0609020204030204" pitchFamily="49" charset="0"/>
                        </a:rPr>
                        <a:t>a+b</a:t>
                      </a:r>
                      <a:endParaRPr lang="en-GB" b="0" dirty="0">
                        <a:solidFill>
                          <a:schemeClr val="tx1"/>
                        </a:solidFill>
                        <a:effectLst/>
                        <a:latin typeface="Consolas" panose="020B0609020204030204" pitchFamily="49" charset="0"/>
                      </a:endParaRPr>
                    </a:p>
                  </a:txBody>
                  <a:tcPr>
                    <a:solidFill>
                      <a:schemeClr val="bg1"/>
                    </a:solidFill>
                  </a:tcPr>
                </a:tc>
                <a:extLst>
                  <a:ext uri="{0D108BD9-81ED-4DB2-BD59-A6C34878D82A}">
                    <a16:rowId xmlns:a16="http://schemas.microsoft.com/office/drawing/2014/main" val="3036835634"/>
                  </a:ext>
                </a:extLst>
              </a:tr>
            </a:tbl>
          </a:graphicData>
        </a:graphic>
      </p:graphicFrame>
      <p:sp>
        <p:nvSpPr>
          <p:cNvPr id="7" name="Rectangle 6">
            <a:extLst>
              <a:ext uri="{FF2B5EF4-FFF2-40B4-BE49-F238E27FC236}">
                <a16:creationId xmlns:a16="http://schemas.microsoft.com/office/drawing/2014/main" id="{DADC5598-1CB2-A8BF-AEBB-FBC90AEE09E2}"/>
              </a:ext>
            </a:extLst>
          </p:cNvPr>
          <p:cNvSpPr/>
          <p:nvPr/>
        </p:nvSpPr>
        <p:spPr>
          <a:xfrm>
            <a:off x="296333" y="4539828"/>
            <a:ext cx="1261533" cy="4212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a=1, b=4</a:t>
            </a:r>
            <a:endParaRPr lang="en-AE" dirty="0">
              <a:solidFill>
                <a:schemeClr val="tx1"/>
              </a:solidFill>
            </a:endParaRPr>
          </a:p>
        </p:txBody>
      </p:sp>
      <p:sp>
        <p:nvSpPr>
          <p:cNvPr id="8" name="Rectangle 7">
            <a:extLst>
              <a:ext uri="{FF2B5EF4-FFF2-40B4-BE49-F238E27FC236}">
                <a16:creationId xmlns:a16="http://schemas.microsoft.com/office/drawing/2014/main" id="{4D0CBB65-4C2C-F8F3-4E7F-2BB17557C080}"/>
              </a:ext>
            </a:extLst>
          </p:cNvPr>
          <p:cNvSpPr/>
          <p:nvPr/>
        </p:nvSpPr>
        <p:spPr>
          <a:xfrm>
            <a:off x="296333" y="5070476"/>
            <a:ext cx="1261533" cy="4212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a=2, b=5</a:t>
            </a:r>
            <a:endParaRPr lang="en-AE" dirty="0">
              <a:solidFill>
                <a:schemeClr val="tx1"/>
              </a:solidFill>
            </a:endParaRPr>
          </a:p>
        </p:txBody>
      </p:sp>
      <p:sp>
        <p:nvSpPr>
          <p:cNvPr id="12" name="Rectangle 11">
            <a:extLst>
              <a:ext uri="{FF2B5EF4-FFF2-40B4-BE49-F238E27FC236}">
                <a16:creationId xmlns:a16="http://schemas.microsoft.com/office/drawing/2014/main" id="{84884DDF-F4E2-F4D8-F92D-32A6577A714E}"/>
              </a:ext>
            </a:extLst>
          </p:cNvPr>
          <p:cNvSpPr/>
          <p:nvPr/>
        </p:nvSpPr>
        <p:spPr>
          <a:xfrm>
            <a:off x="296333" y="5601124"/>
            <a:ext cx="1261533" cy="4212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a=3, b=6</a:t>
            </a:r>
            <a:endParaRPr lang="en-AE" dirty="0">
              <a:solidFill>
                <a:schemeClr val="tx1"/>
              </a:solidFill>
            </a:endParaRPr>
          </a:p>
        </p:txBody>
      </p:sp>
      <p:cxnSp>
        <p:nvCxnSpPr>
          <p:cNvPr id="14" name="Straight Arrow Connector 13">
            <a:extLst>
              <a:ext uri="{FF2B5EF4-FFF2-40B4-BE49-F238E27FC236}">
                <a16:creationId xmlns:a16="http://schemas.microsoft.com/office/drawing/2014/main" id="{157D479A-0E36-2349-9D20-827D3D146D95}"/>
              </a:ext>
            </a:extLst>
          </p:cNvPr>
          <p:cNvCxnSpPr>
            <a:endCxn id="6" idx="1"/>
          </p:cNvCxnSpPr>
          <p:nvPr/>
        </p:nvCxnSpPr>
        <p:spPr>
          <a:xfrm>
            <a:off x="1413933" y="4750436"/>
            <a:ext cx="2524148" cy="5306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4E28494-9B88-006C-2E9F-C0E36A3488FD}"/>
              </a:ext>
            </a:extLst>
          </p:cNvPr>
          <p:cNvCxnSpPr>
            <a:cxnSpLocks/>
            <a:endCxn id="6" idx="1"/>
          </p:cNvCxnSpPr>
          <p:nvPr/>
        </p:nvCxnSpPr>
        <p:spPr>
          <a:xfrm>
            <a:off x="1413933" y="5281084"/>
            <a:ext cx="252414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76F1234-E820-1538-5343-5517ADC36A52}"/>
              </a:ext>
            </a:extLst>
          </p:cNvPr>
          <p:cNvCxnSpPr>
            <a:endCxn id="6" idx="1"/>
          </p:cNvCxnSpPr>
          <p:nvPr/>
        </p:nvCxnSpPr>
        <p:spPr>
          <a:xfrm flipV="1">
            <a:off x="1413933" y="5281085"/>
            <a:ext cx="2524148" cy="5306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B382C37-D521-7C46-FE5D-696AFF158B6B}"/>
              </a:ext>
            </a:extLst>
          </p:cNvPr>
          <p:cNvSpPr txBox="1"/>
          <p:nvPr/>
        </p:nvSpPr>
        <p:spPr>
          <a:xfrm>
            <a:off x="2227606" y="4701143"/>
            <a:ext cx="852413" cy="307777"/>
          </a:xfrm>
          <a:prstGeom prst="rect">
            <a:avLst/>
          </a:prstGeom>
          <a:noFill/>
        </p:spPr>
        <p:txBody>
          <a:bodyPr wrap="none" rtlCol="0">
            <a:spAutoFit/>
          </a:bodyPr>
          <a:lstStyle/>
          <a:p>
            <a:r>
              <a:rPr lang="en-US" sz="1400" i="1" dirty="0"/>
              <a:t>Thread 1</a:t>
            </a:r>
            <a:endParaRPr lang="en-AE" sz="1400" i="1" dirty="0"/>
          </a:p>
        </p:txBody>
      </p:sp>
      <p:sp>
        <p:nvSpPr>
          <p:cNvPr id="21" name="TextBox 20">
            <a:extLst>
              <a:ext uri="{FF2B5EF4-FFF2-40B4-BE49-F238E27FC236}">
                <a16:creationId xmlns:a16="http://schemas.microsoft.com/office/drawing/2014/main" id="{533C7388-F289-C302-B068-45A3A3ECC118}"/>
              </a:ext>
            </a:extLst>
          </p:cNvPr>
          <p:cNvSpPr txBox="1"/>
          <p:nvPr/>
        </p:nvSpPr>
        <p:spPr>
          <a:xfrm>
            <a:off x="1989721" y="5049427"/>
            <a:ext cx="852413" cy="307777"/>
          </a:xfrm>
          <a:prstGeom prst="rect">
            <a:avLst/>
          </a:prstGeom>
          <a:noFill/>
        </p:spPr>
        <p:txBody>
          <a:bodyPr wrap="none" rtlCol="0">
            <a:spAutoFit/>
          </a:bodyPr>
          <a:lstStyle/>
          <a:p>
            <a:r>
              <a:rPr lang="en-US" sz="1400" i="1" dirty="0"/>
              <a:t>Thread 2</a:t>
            </a:r>
            <a:endParaRPr lang="en-AE" sz="1400" i="1" dirty="0"/>
          </a:p>
        </p:txBody>
      </p:sp>
      <p:sp>
        <p:nvSpPr>
          <p:cNvPr id="22" name="TextBox 21">
            <a:extLst>
              <a:ext uri="{FF2B5EF4-FFF2-40B4-BE49-F238E27FC236}">
                <a16:creationId xmlns:a16="http://schemas.microsoft.com/office/drawing/2014/main" id="{5AC50121-3AFE-01BD-1447-44661209DB0C}"/>
              </a:ext>
            </a:extLst>
          </p:cNvPr>
          <p:cNvSpPr txBox="1"/>
          <p:nvPr/>
        </p:nvSpPr>
        <p:spPr>
          <a:xfrm>
            <a:off x="1895560" y="5633428"/>
            <a:ext cx="852413" cy="307777"/>
          </a:xfrm>
          <a:prstGeom prst="rect">
            <a:avLst/>
          </a:prstGeom>
          <a:noFill/>
        </p:spPr>
        <p:txBody>
          <a:bodyPr wrap="none" rtlCol="0">
            <a:spAutoFit/>
          </a:bodyPr>
          <a:lstStyle/>
          <a:p>
            <a:r>
              <a:rPr lang="en-US" sz="1400" i="1" dirty="0"/>
              <a:t>Thread 3</a:t>
            </a:r>
            <a:endParaRPr lang="en-AE" sz="1400" i="1" dirty="0"/>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CACF2D7-C7B2-59AD-1F30-95414E448B61}"/>
                  </a:ext>
                </a:extLst>
              </p:cNvPr>
              <p:cNvSpPr/>
              <p:nvPr/>
            </p:nvSpPr>
            <p:spPr>
              <a:xfrm>
                <a:off x="9519082" y="4761442"/>
                <a:ext cx="1554715" cy="8843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cs typeface="Arial" panose="020B0604020202020204" pitchFamily="34" charset="0"/>
                            </a:rPr>
                          </m:ctrlPr>
                        </m:dPr>
                        <m:e>
                          <m:m>
                            <m:mPr>
                              <m:mcs>
                                <m:mc>
                                  <m:mcPr>
                                    <m:count m:val="1"/>
                                    <m:mcJc m:val="center"/>
                                  </m:mcPr>
                                </m:mc>
                              </m:mcs>
                              <m:ctrlPr>
                                <a:rPr lang="en-US" i="1">
                                  <a:solidFill>
                                    <a:schemeClr val="tx1"/>
                                  </a:solidFill>
                                  <a:latin typeface="Cambria Math" panose="02040503050406030204" pitchFamily="18" charset="0"/>
                                  <a:cs typeface="Arial" panose="020B0604020202020204" pitchFamily="34" charset="0"/>
                                </a:rPr>
                              </m:ctrlPr>
                            </m:mPr>
                            <m:mr>
                              <m:e>
                                <m:r>
                                  <m:rPr>
                                    <m:brk m:alnAt="7"/>
                                  </m:rPr>
                                  <a:rPr lang="en-US" b="0" i="1" smtClean="0">
                                    <a:solidFill>
                                      <a:schemeClr val="tx1"/>
                                    </a:solidFill>
                                    <a:latin typeface="Cambria Math" panose="02040503050406030204" pitchFamily="18" charset="0"/>
                                    <a:cs typeface="Arial" panose="020B0604020202020204" pitchFamily="34" charset="0"/>
                                  </a:rPr>
                                  <m:t>5</m:t>
                                </m:r>
                              </m:e>
                            </m:mr>
                            <m:mr>
                              <m:e>
                                <m:r>
                                  <a:rPr lang="en-US" b="0" i="1" smtClean="0">
                                    <a:solidFill>
                                      <a:schemeClr val="tx1"/>
                                    </a:solidFill>
                                    <a:latin typeface="Cambria Math" panose="02040503050406030204" pitchFamily="18" charset="0"/>
                                    <a:cs typeface="Arial" panose="020B0604020202020204" pitchFamily="34" charset="0"/>
                                  </a:rPr>
                                  <m:t>7</m:t>
                                </m:r>
                              </m:e>
                            </m:mr>
                            <m:mr>
                              <m:e>
                                <m:r>
                                  <a:rPr lang="en-US" b="0" i="1" smtClean="0">
                                    <a:solidFill>
                                      <a:schemeClr val="tx1"/>
                                    </a:solidFill>
                                    <a:latin typeface="Cambria Math" panose="02040503050406030204" pitchFamily="18" charset="0"/>
                                    <a:cs typeface="Arial" panose="020B0604020202020204" pitchFamily="34" charset="0"/>
                                  </a:rPr>
                                  <m:t>9</m:t>
                                </m:r>
                              </m:e>
                            </m:mr>
                          </m:m>
                        </m:e>
                      </m:d>
                    </m:oMath>
                  </m:oMathPara>
                </a14:m>
                <a:endParaRPr lang="en-AE" dirty="0">
                  <a:solidFill>
                    <a:schemeClr val="tx1"/>
                  </a:solidFill>
                </a:endParaRPr>
              </a:p>
            </p:txBody>
          </p:sp>
        </mc:Choice>
        <mc:Fallback xmlns="">
          <p:sp>
            <p:nvSpPr>
              <p:cNvPr id="23" name="Rectangle 22">
                <a:extLst>
                  <a:ext uri="{FF2B5EF4-FFF2-40B4-BE49-F238E27FC236}">
                    <a16:creationId xmlns:a16="http://schemas.microsoft.com/office/drawing/2014/main" id="{ACACF2D7-C7B2-59AD-1F30-95414E448B61}"/>
                  </a:ext>
                </a:extLst>
              </p:cNvPr>
              <p:cNvSpPr>
                <a:spLocks noRot="1" noChangeAspect="1" noMove="1" noResize="1" noEditPoints="1" noAdjustHandles="1" noChangeArrowheads="1" noChangeShapeType="1" noTextEdit="1"/>
              </p:cNvSpPr>
              <p:nvPr/>
            </p:nvSpPr>
            <p:spPr>
              <a:xfrm>
                <a:off x="9519082" y="4761442"/>
                <a:ext cx="1554715" cy="884343"/>
              </a:xfrm>
              <a:prstGeom prst="rect">
                <a:avLst/>
              </a:prstGeom>
              <a:blipFill>
                <a:blip r:embed="rId3"/>
                <a:stretch>
                  <a:fillRect/>
                </a:stretch>
              </a:blipFill>
              <a:ln>
                <a:noFill/>
              </a:ln>
            </p:spPr>
            <p:txBody>
              <a:bodyPr/>
              <a:lstStyle/>
              <a:p>
                <a:r>
                  <a:rPr lang="en-AE">
                    <a:noFill/>
                  </a:rPr>
                  <a:t> </a:t>
                </a:r>
              </a:p>
            </p:txBody>
          </p:sp>
        </mc:Fallback>
      </mc:AlternateContent>
      <p:cxnSp>
        <p:nvCxnSpPr>
          <p:cNvPr id="28" name="Straight Arrow Connector 27">
            <a:extLst>
              <a:ext uri="{FF2B5EF4-FFF2-40B4-BE49-F238E27FC236}">
                <a16:creationId xmlns:a16="http://schemas.microsoft.com/office/drawing/2014/main" id="{195B0B45-CD00-B009-0A59-EAAB366CF8FD}"/>
              </a:ext>
            </a:extLst>
          </p:cNvPr>
          <p:cNvCxnSpPr>
            <a:cxnSpLocks/>
          </p:cNvCxnSpPr>
          <p:nvPr/>
        </p:nvCxnSpPr>
        <p:spPr>
          <a:xfrm>
            <a:off x="8253918" y="4986446"/>
            <a:ext cx="19568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1E6998C-9BE4-8740-E683-FAD7BDE00708}"/>
              </a:ext>
            </a:extLst>
          </p:cNvPr>
          <p:cNvCxnSpPr>
            <a:cxnSpLocks/>
          </p:cNvCxnSpPr>
          <p:nvPr/>
        </p:nvCxnSpPr>
        <p:spPr>
          <a:xfrm>
            <a:off x="8248158" y="5228716"/>
            <a:ext cx="19568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8D4E3D5-5981-D842-17C4-BB24FDCA2143}"/>
              </a:ext>
            </a:extLst>
          </p:cNvPr>
          <p:cNvCxnSpPr>
            <a:cxnSpLocks/>
          </p:cNvCxnSpPr>
          <p:nvPr/>
        </p:nvCxnSpPr>
        <p:spPr>
          <a:xfrm>
            <a:off x="8248158" y="5500717"/>
            <a:ext cx="19568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C3D730E4-4E08-5220-591D-6FDE6D80378E}"/>
              </a:ext>
            </a:extLst>
          </p:cNvPr>
          <p:cNvSpPr txBox="1"/>
          <p:nvPr/>
        </p:nvSpPr>
        <p:spPr>
          <a:xfrm>
            <a:off x="8800392" y="4741650"/>
            <a:ext cx="852413" cy="307777"/>
          </a:xfrm>
          <a:prstGeom prst="rect">
            <a:avLst/>
          </a:prstGeom>
          <a:noFill/>
        </p:spPr>
        <p:txBody>
          <a:bodyPr wrap="none" rtlCol="0">
            <a:spAutoFit/>
          </a:bodyPr>
          <a:lstStyle/>
          <a:p>
            <a:r>
              <a:rPr lang="en-US" sz="1400" i="1" dirty="0"/>
              <a:t>Thread 1</a:t>
            </a:r>
            <a:endParaRPr lang="en-AE" sz="1400" i="1" dirty="0"/>
          </a:p>
        </p:txBody>
      </p:sp>
      <p:sp>
        <p:nvSpPr>
          <p:cNvPr id="34" name="TextBox 33">
            <a:extLst>
              <a:ext uri="{FF2B5EF4-FFF2-40B4-BE49-F238E27FC236}">
                <a16:creationId xmlns:a16="http://schemas.microsoft.com/office/drawing/2014/main" id="{74BF276B-FF67-6D5D-5401-8A1D72D80EBC}"/>
              </a:ext>
            </a:extLst>
          </p:cNvPr>
          <p:cNvSpPr txBox="1"/>
          <p:nvPr/>
        </p:nvSpPr>
        <p:spPr>
          <a:xfrm>
            <a:off x="8800392" y="4998784"/>
            <a:ext cx="852413" cy="307777"/>
          </a:xfrm>
          <a:prstGeom prst="rect">
            <a:avLst/>
          </a:prstGeom>
          <a:noFill/>
        </p:spPr>
        <p:txBody>
          <a:bodyPr wrap="none" rtlCol="0">
            <a:spAutoFit/>
          </a:bodyPr>
          <a:lstStyle/>
          <a:p>
            <a:r>
              <a:rPr lang="en-US" sz="1400" i="1" dirty="0"/>
              <a:t>Thread 2</a:t>
            </a:r>
            <a:endParaRPr lang="en-AE" sz="1400" i="1" dirty="0"/>
          </a:p>
        </p:txBody>
      </p:sp>
      <p:sp>
        <p:nvSpPr>
          <p:cNvPr id="35" name="TextBox 34">
            <a:extLst>
              <a:ext uri="{FF2B5EF4-FFF2-40B4-BE49-F238E27FC236}">
                <a16:creationId xmlns:a16="http://schemas.microsoft.com/office/drawing/2014/main" id="{C6263E30-A8BE-8ADE-7087-A686B3068E3B}"/>
              </a:ext>
            </a:extLst>
          </p:cNvPr>
          <p:cNvSpPr txBox="1"/>
          <p:nvPr/>
        </p:nvSpPr>
        <p:spPr>
          <a:xfrm>
            <a:off x="8800391" y="5266455"/>
            <a:ext cx="852413" cy="307777"/>
          </a:xfrm>
          <a:prstGeom prst="rect">
            <a:avLst/>
          </a:prstGeom>
          <a:noFill/>
        </p:spPr>
        <p:txBody>
          <a:bodyPr wrap="none" rtlCol="0">
            <a:spAutoFit/>
          </a:bodyPr>
          <a:lstStyle/>
          <a:p>
            <a:r>
              <a:rPr lang="en-US" sz="1400" i="1" dirty="0"/>
              <a:t>Thread 3</a:t>
            </a:r>
            <a:endParaRPr lang="en-AE" sz="1400" i="1" dirty="0"/>
          </a:p>
        </p:txBody>
      </p:sp>
    </p:spTree>
    <p:extLst>
      <p:ext uri="{BB962C8B-B14F-4D97-AF65-F5344CB8AC3E}">
        <p14:creationId xmlns:p14="http://schemas.microsoft.com/office/powerpoint/2010/main" val="2805933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FA832-8DEC-8C0B-5EBC-D0DE54489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B0616-3C59-3BC4-84F9-2BBE5F54BA9E}"/>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p:sp>
        <p:nvSpPr>
          <p:cNvPr id="3" name="Content Placeholder 2">
            <a:extLst>
              <a:ext uri="{FF2B5EF4-FFF2-40B4-BE49-F238E27FC236}">
                <a16:creationId xmlns:a16="http://schemas.microsoft.com/office/drawing/2014/main" id="{D988751C-9E36-C24B-FAE0-13C36C4EAE36}"/>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Tiling: Attention Computation by blocks</a:t>
            </a:r>
          </a:p>
          <a:p>
            <a:pPr marL="0"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15E689BA-798E-FDD7-B082-5DEB95220576}"/>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3FBA2BAF-AABF-9303-D37E-6C9BA069D760}"/>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27</a:t>
            </a:fld>
            <a:endParaRPr lang="en-AE" dirty="0"/>
          </a:p>
        </p:txBody>
      </p:sp>
      <p:pic>
        <p:nvPicPr>
          <p:cNvPr id="10" name="Picture 9">
            <a:extLst>
              <a:ext uri="{FF2B5EF4-FFF2-40B4-BE49-F238E27FC236}">
                <a16:creationId xmlns:a16="http://schemas.microsoft.com/office/drawing/2014/main" id="{4B627BD3-8021-278F-5FAC-FF6E780E560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3799732" y="1540201"/>
            <a:ext cx="4592536" cy="4570736"/>
          </a:xfrm>
          <a:prstGeom prst="rect">
            <a:avLst/>
          </a:prstGeom>
        </p:spPr>
      </p:pic>
      <p:sp>
        <p:nvSpPr>
          <p:cNvPr id="11" name="Content Placeholder 2">
            <a:extLst>
              <a:ext uri="{FF2B5EF4-FFF2-40B4-BE49-F238E27FC236}">
                <a16:creationId xmlns:a16="http://schemas.microsoft.com/office/drawing/2014/main" id="{8097E462-85BA-F6EA-D81E-9FC36E021BAE}"/>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3190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92C31-3FFD-6A7A-629F-1FA46BFB9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2AEF8-7C44-97C2-BC6C-ADD81F430EF8}"/>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B2E0B8-84EB-0A9C-1187-7C38F17F0579}"/>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algn="just"/>
                <a:endParaRPr lang="en-GB"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𝑄</m:t>
                      </m:r>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4"/>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2</m:t>
                                </m:r>
                              </m:e>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4</m:t>
                                </m:r>
                              </m:e>
                              <m:e>
                                <m: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4</m:t>
                                </m:r>
                              </m:e>
                            </m:mr>
                            <m:mr>
                              <m:e>
                                <m:r>
                                  <a:rPr lang="en-US" b="0" i="1" smtClean="0">
                                    <a:latin typeface="Cambria Math" panose="02040503050406030204" pitchFamily="18" charset="0"/>
                                    <a:cs typeface="Arial" panose="020B0604020202020204" pitchFamily="34" charset="0"/>
                                  </a:rPr>
                                  <m:t>5</m:t>
                                </m:r>
                              </m:e>
                              <m:e>
                                <m:r>
                                  <a:rPr lang="en-US" b="0" i="1" smtClean="0">
                                    <a:latin typeface="Cambria Math" panose="02040503050406030204" pitchFamily="18" charset="0"/>
                                    <a:cs typeface="Arial" panose="020B0604020202020204" pitchFamily="34" charset="0"/>
                                  </a:rPr>
                                  <m:t>6</m:t>
                                </m:r>
                              </m:e>
                              <m:e>
                                <m:r>
                                  <a:rPr lang="en-US" b="0" i="1" smtClean="0">
                                    <a:latin typeface="Cambria Math" panose="02040503050406030204" pitchFamily="18" charset="0"/>
                                    <a:cs typeface="Arial" panose="020B0604020202020204" pitchFamily="34" charset="0"/>
                                  </a:rPr>
                                  <m:t>5</m:t>
                                </m:r>
                              </m:e>
                              <m:e>
                                <m:r>
                                  <a:rPr lang="en-US" b="0" i="1" smtClean="0">
                                    <a:latin typeface="Cambria Math" panose="02040503050406030204" pitchFamily="18" charset="0"/>
                                    <a:cs typeface="Arial" panose="020B0604020202020204" pitchFamily="34" charset="0"/>
                                  </a:rPr>
                                  <m:t>6</m:t>
                                </m:r>
                              </m:e>
                            </m:mr>
                            <m:mr>
                              <m:e>
                                <m:r>
                                  <a:rPr lang="en-US" b="0" i="1" smtClean="0">
                                    <a:latin typeface="Cambria Math" panose="02040503050406030204" pitchFamily="18" charset="0"/>
                                    <a:cs typeface="Arial" panose="020B0604020202020204" pitchFamily="34" charset="0"/>
                                  </a:rPr>
                                  <m:t>7</m:t>
                                </m:r>
                              </m:e>
                              <m:e>
                                <m:r>
                                  <a:rPr lang="en-US" b="0" i="1" smtClean="0">
                                    <a:latin typeface="Cambria Math" panose="02040503050406030204" pitchFamily="18" charset="0"/>
                                    <a:cs typeface="Arial" panose="020B0604020202020204" pitchFamily="34" charset="0"/>
                                  </a:rPr>
                                  <m:t>8</m:t>
                                </m:r>
                              </m:e>
                              <m:e>
                                <m:r>
                                  <a:rPr lang="en-US" b="0" i="1" smtClean="0">
                                    <a:latin typeface="Cambria Math" panose="02040503050406030204" pitchFamily="18" charset="0"/>
                                    <a:cs typeface="Arial" panose="020B0604020202020204" pitchFamily="34" charset="0"/>
                                  </a:rPr>
                                  <m:t>7</m:t>
                                </m:r>
                              </m:e>
                              <m:e>
                                <m:r>
                                  <a:rPr lang="en-US" b="0" i="1" smtClean="0">
                                    <a:latin typeface="Cambria Math" panose="02040503050406030204" pitchFamily="18" charset="0"/>
                                    <a:cs typeface="Arial" panose="020B0604020202020204" pitchFamily="34" charset="0"/>
                                  </a:rPr>
                                  <m:t>8</m:t>
                                </m:r>
                              </m:e>
                            </m:mr>
                          </m:m>
                        </m:e>
                      </m:d>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𝐾</m:t>
                      </m:r>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4"/>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0</m:t>
                                </m:r>
                              </m:e>
                            </m:mr>
                            <m:mr>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0</m:t>
                                </m:r>
                              </m:e>
                            </m:mr>
                            <m:mr>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2</m:t>
                                </m:r>
                              </m:e>
                              <m:e>
                                <m: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2</m:t>
                                </m:r>
                              </m:e>
                              <m:e>
                                <m:r>
                                  <a:rPr lang="en-US" b="0" i="1" smtClean="0">
                                    <a:latin typeface="Cambria Math" panose="02040503050406030204" pitchFamily="18" charset="0"/>
                                    <a:cs typeface="Arial" panose="020B0604020202020204" pitchFamily="34" charset="0"/>
                                  </a:rPr>
                                  <m:t>2</m:t>
                                </m:r>
                              </m:e>
                            </m:mr>
                          </m:m>
                        </m:e>
                      </m:d>
                    </m:oMath>
                  </m:oMathPara>
                </a14:m>
                <a:endParaRPr lang="en-US"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𝑉</m:t>
                      </m:r>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4"/>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2</m:t>
                                </m:r>
                              </m:e>
                              <m:e>
                                <m: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4</m:t>
                                </m:r>
                              </m:e>
                            </m:mr>
                            <m:mr>
                              <m:e>
                                <m:r>
                                  <a:rPr lang="en-US" b="0" i="1" smtClean="0">
                                    <a:latin typeface="Cambria Math" panose="02040503050406030204" pitchFamily="18" charset="0"/>
                                    <a:cs typeface="Arial" panose="020B0604020202020204" pitchFamily="34" charset="0"/>
                                  </a:rPr>
                                  <m:t>5</m:t>
                                </m:r>
                              </m:e>
                              <m:e>
                                <m:r>
                                  <a:rPr lang="en-US" b="0" i="1" smtClean="0">
                                    <a:latin typeface="Cambria Math" panose="02040503050406030204" pitchFamily="18" charset="0"/>
                                    <a:cs typeface="Arial" panose="020B0604020202020204" pitchFamily="34" charset="0"/>
                                  </a:rPr>
                                  <m:t>6</m:t>
                                </m:r>
                              </m:e>
                              <m:e>
                                <m:r>
                                  <a:rPr lang="en-US" b="0" i="1" smtClean="0">
                                    <a:latin typeface="Cambria Math" panose="02040503050406030204" pitchFamily="18" charset="0"/>
                                    <a:cs typeface="Arial" panose="020B0604020202020204" pitchFamily="34" charset="0"/>
                                  </a:rPr>
                                  <m:t>7</m:t>
                                </m:r>
                              </m:e>
                              <m:e>
                                <m:r>
                                  <a:rPr lang="en-US" b="0" i="1" smtClean="0">
                                    <a:latin typeface="Cambria Math" panose="02040503050406030204" pitchFamily="18" charset="0"/>
                                    <a:cs typeface="Arial" panose="020B0604020202020204" pitchFamily="34" charset="0"/>
                                  </a:rPr>
                                  <m:t>8</m:t>
                                </m:r>
                              </m:e>
                            </m:mr>
                            <m:mr>
                              <m:e>
                                <m:r>
                                  <a:rPr lang="en-US" b="0" i="1" smtClean="0">
                                    <a:latin typeface="Cambria Math" panose="02040503050406030204" pitchFamily="18" charset="0"/>
                                    <a:cs typeface="Arial" panose="020B0604020202020204" pitchFamily="34" charset="0"/>
                                  </a:rPr>
                                  <m:t>9</m:t>
                                </m:r>
                              </m:e>
                              <m:e>
                                <m:r>
                                  <a:rPr lang="en-US" b="0" i="1" smtClean="0">
                                    <a:latin typeface="Cambria Math" panose="02040503050406030204" pitchFamily="18" charset="0"/>
                                    <a:cs typeface="Arial" panose="020B0604020202020204" pitchFamily="34" charset="0"/>
                                  </a:rPr>
                                  <m:t>10</m:t>
                                </m:r>
                              </m:e>
                              <m:e>
                                <m:r>
                                  <a:rPr lang="en-US" b="0" i="1" smtClean="0">
                                    <a:latin typeface="Cambria Math" panose="02040503050406030204" pitchFamily="18" charset="0"/>
                                    <a:cs typeface="Arial" panose="020B0604020202020204" pitchFamily="34" charset="0"/>
                                  </a:rPr>
                                  <m:t>11</m:t>
                                </m:r>
                              </m:e>
                              <m:e>
                                <m:r>
                                  <a:rPr lang="en-US" b="0" i="1" smtClean="0">
                                    <a:latin typeface="Cambria Math" panose="02040503050406030204" pitchFamily="18" charset="0"/>
                                    <a:cs typeface="Arial" panose="020B0604020202020204" pitchFamily="34" charset="0"/>
                                  </a:rPr>
                                  <m:t>12</m:t>
                                </m:r>
                              </m:e>
                            </m:mr>
                            <m:mr>
                              <m:e>
                                <m:r>
                                  <a:rPr lang="en-US" b="0" i="1" smtClean="0">
                                    <a:latin typeface="Cambria Math" panose="02040503050406030204" pitchFamily="18" charset="0"/>
                                    <a:cs typeface="Arial" panose="020B0604020202020204" pitchFamily="34" charset="0"/>
                                  </a:rPr>
                                  <m:t>13</m:t>
                                </m:r>
                              </m:e>
                              <m:e>
                                <m:r>
                                  <a:rPr lang="en-US" b="0" i="1" smtClean="0">
                                    <a:latin typeface="Cambria Math" panose="02040503050406030204" pitchFamily="18" charset="0"/>
                                    <a:cs typeface="Arial" panose="020B0604020202020204" pitchFamily="34" charset="0"/>
                                  </a:rPr>
                                  <m:t>14</m:t>
                                </m:r>
                              </m:e>
                              <m:e>
                                <m:r>
                                  <a:rPr lang="en-US" b="0" i="1" smtClean="0">
                                    <a:latin typeface="Cambria Math" panose="02040503050406030204" pitchFamily="18" charset="0"/>
                                    <a:cs typeface="Arial" panose="020B0604020202020204" pitchFamily="34" charset="0"/>
                                  </a:rPr>
                                  <m:t>15</m:t>
                                </m:r>
                              </m:e>
                              <m:e>
                                <m:r>
                                  <a:rPr lang="en-US" b="0" i="1" smtClean="0">
                                    <a:latin typeface="Cambria Math" panose="02040503050406030204" pitchFamily="18" charset="0"/>
                                    <a:cs typeface="Arial" panose="020B0604020202020204" pitchFamily="34" charset="0"/>
                                  </a:rPr>
                                  <m:t>16</m:t>
                                </m:r>
                              </m:e>
                            </m:mr>
                          </m:m>
                        </m:e>
                      </m:d>
                    </m:oMath>
                  </m:oMathPara>
                </a14:m>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28B2E0B8-84EB-0A9C-1187-7C38F17F0579}"/>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62FB9E8A-387A-5685-9B22-DEB4BDC3A712}"/>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1F4F1C8D-9C11-B2A6-248A-856A4D6BFA9A}"/>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28</a:t>
            </a:fld>
            <a:endParaRPr lang="en-AE" dirty="0"/>
          </a:p>
        </p:txBody>
      </p:sp>
      <p:sp>
        <p:nvSpPr>
          <p:cNvPr id="11" name="Content Placeholder 2">
            <a:extLst>
              <a:ext uri="{FF2B5EF4-FFF2-40B4-BE49-F238E27FC236}">
                <a16:creationId xmlns:a16="http://schemas.microsoft.com/office/drawing/2014/main" id="{521E5F5E-7AB4-77C9-8F75-33DB238E2AAA}"/>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6683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2E09C-9075-1D9B-6606-FDD6CAA91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28023-601B-C45C-C7B0-1207DE90F863}"/>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CF0A26-3F31-E680-0B50-574DE144A7F0}"/>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algn="just"/>
                <a:r>
                  <a:rPr lang="en-GB" dirty="0">
                    <a:latin typeface="Arial" panose="020B0604020202020204" pitchFamily="34" charset="0"/>
                    <a:cs typeface="Arial" panose="020B0604020202020204" pitchFamily="34" charset="0"/>
                  </a:rPr>
                  <a:t>Divide the matrices into blocks</a:t>
                </a:r>
              </a:p>
              <a:p>
                <a:pPr algn="just"/>
                <a:endParaRPr lang="en-GB"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𝑄</m:t>
                      </m:r>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4"/>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2</m:t>
                                </m:r>
                              </m:e>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4</m:t>
                                </m:r>
                              </m:e>
                              <m:e>
                                <m: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4</m:t>
                                </m:r>
                              </m:e>
                            </m:mr>
                            <m:mr>
                              <m:e>
                                <m:r>
                                  <a:rPr lang="en-US" b="0" i="1" smtClean="0">
                                    <a:latin typeface="Cambria Math" panose="02040503050406030204" pitchFamily="18" charset="0"/>
                                    <a:cs typeface="Arial" panose="020B0604020202020204" pitchFamily="34" charset="0"/>
                                  </a:rPr>
                                  <m:t>5</m:t>
                                </m:r>
                              </m:e>
                              <m:e>
                                <m:r>
                                  <a:rPr lang="en-US" b="0" i="1" smtClean="0">
                                    <a:latin typeface="Cambria Math" panose="02040503050406030204" pitchFamily="18" charset="0"/>
                                    <a:cs typeface="Arial" panose="020B0604020202020204" pitchFamily="34" charset="0"/>
                                  </a:rPr>
                                  <m:t>6</m:t>
                                </m:r>
                              </m:e>
                              <m:e>
                                <m:r>
                                  <a:rPr lang="en-US" b="0" i="1" smtClean="0">
                                    <a:latin typeface="Cambria Math" panose="02040503050406030204" pitchFamily="18" charset="0"/>
                                    <a:cs typeface="Arial" panose="020B0604020202020204" pitchFamily="34" charset="0"/>
                                  </a:rPr>
                                  <m:t>5</m:t>
                                </m:r>
                              </m:e>
                              <m:e>
                                <m:r>
                                  <a:rPr lang="en-US" b="0" i="1" smtClean="0">
                                    <a:latin typeface="Cambria Math" panose="02040503050406030204" pitchFamily="18" charset="0"/>
                                    <a:cs typeface="Arial" panose="020B0604020202020204" pitchFamily="34" charset="0"/>
                                  </a:rPr>
                                  <m:t>6</m:t>
                                </m:r>
                              </m:e>
                            </m:mr>
                            <m:mr>
                              <m:e>
                                <m:r>
                                  <a:rPr lang="en-US" b="0" i="1" smtClean="0">
                                    <a:latin typeface="Cambria Math" panose="02040503050406030204" pitchFamily="18" charset="0"/>
                                    <a:cs typeface="Arial" panose="020B0604020202020204" pitchFamily="34" charset="0"/>
                                  </a:rPr>
                                  <m:t>7</m:t>
                                </m:r>
                              </m:e>
                              <m:e>
                                <m:r>
                                  <a:rPr lang="en-US" b="0" i="1" smtClean="0">
                                    <a:latin typeface="Cambria Math" panose="02040503050406030204" pitchFamily="18" charset="0"/>
                                    <a:cs typeface="Arial" panose="020B0604020202020204" pitchFamily="34" charset="0"/>
                                  </a:rPr>
                                  <m:t>8</m:t>
                                </m:r>
                              </m:e>
                              <m:e>
                                <m:r>
                                  <a:rPr lang="en-US" b="0" i="1" smtClean="0">
                                    <a:latin typeface="Cambria Math" panose="02040503050406030204" pitchFamily="18" charset="0"/>
                                    <a:cs typeface="Arial" panose="020B0604020202020204" pitchFamily="34" charset="0"/>
                                  </a:rPr>
                                  <m:t>7</m:t>
                                </m:r>
                              </m:e>
                              <m:e>
                                <m:r>
                                  <a:rPr lang="en-US" b="0" i="1" smtClean="0">
                                    <a:latin typeface="Cambria Math" panose="02040503050406030204" pitchFamily="18" charset="0"/>
                                    <a:cs typeface="Arial" panose="020B0604020202020204" pitchFamily="34" charset="0"/>
                                  </a:rPr>
                                  <m:t>8</m:t>
                                </m:r>
                              </m:e>
                            </m:mr>
                          </m:m>
                        </m:e>
                      </m:d>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𝐾</m:t>
                      </m:r>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4"/>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0</m:t>
                                </m:r>
                              </m:e>
                            </m:mr>
                            <m:mr>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0</m:t>
                                </m:r>
                              </m:e>
                            </m:mr>
                            <m:mr>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2</m:t>
                                </m:r>
                              </m:e>
                              <m:e>
                                <m: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0</m:t>
                                </m:r>
                              </m:e>
                              <m:e>
                                <m:r>
                                  <a:rPr lang="en-US" b="0" i="1" smtClean="0">
                                    <a:latin typeface="Cambria Math" panose="02040503050406030204" pitchFamily="18" charset="0"/>
                                    <a:cs typeface="Arial" panose="020B0604020202020204" pitchFamily="34" charset="0"/>
                                  </a:rPr>
                                  <m:t>2</m:t>
                                </m:r>
                              </m:e>
                              <m:e>
                                <m:r>
                                  <a:rPr lang="en-US" b="0" i="1" smtClean="0">
                                    <a:latin typeface="Cambria Math" panose="02040503050406030204" pitchFamily="18" charset="0"/>
                                    <a:cs typeface="Arial" panose="020B0604020202020204" pitchFamily="34" charset="0"/>
                                  </a:rPr>
                                  <m:t>2</m:t>
                                </m:r>
                              </m:e>
                            </m:mr>
                          </m:m>
                        </m:e>
                      </m:d>
                    </m:oMath>
                  </m:oMathPara>
                </a14:m>
                <a:endParaRPr lang="en-US"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𝑉</m:t>
                      </m:r>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4"/>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2</m:t>
                                </m:r>
                              </m:e>
                              <m:e>
                                <m: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4</m:t>
                                </m:r>
                              </m:e>
                            </m:mr>
                            <m:mr>
                              <m:e>
                                <m:r>
                                  <a:rPr lang="en-US" b="0" i="1" smtClean="0">
                                    <a:latin typeface="Cambria Math" panose="02040503050406030204" pitchFamily="18" charset="0"/>
                                    <a:cs typeface="Arial" panose="020B0604020202020204" pitchFamily="34" charset="0"/>
                                  </a:rPr>
                                  <m:t>5</m:t>
                                </m:r>
                              </m:e>
                              <m:e>
                                <m:r>
                                  <a:rPr lang="en-US" b="0" i="1" smtClean="0">
                                    <a:latin typeface="Cambria Math" panose="02040503050406030204" pitchFamily="18" charset="0"/>
                                    <a:cs typeface="Arial" panose="020B0604020202020204" pitchFamily="34" charset="0"/>
                                  </a:rPr>
                                  <m:t>6</m:t>
                                </m:r>
                              </m:e>
                              <m:e>
                                <m:r>
                                  <a:rPr lang="en-US" b="0" i="1" smtClean="0">
                                    <a:latin typeface="Cambria Math" panose="02040503050406030204" pitchFamily="18" charset="0"/>
                                    <a:cs typeface="Arial" panose="020B0604020202020204" pitchFamily="34" charset="0"/>
                                  </a:rPr>
                                  <m:t>7</m:t>
                                </m:r>
                              </m:e>
                              <m:e>
                                <m:r>
                                  <a:rPr lang="en-US" b="0" i="1" smtClean="0">
                                    <a:latin typeface="Cambria Math" panose="02040503050406030204" pitchFamily="18" charset="0"/>
                                    <a:cs typeface="Arial" panose="020B0604020202020204" pitchFamily="34" charset="0"/>
                                  </a:rPr>
                                  <m:t>8</m:t>
                                </m:r>
                              </m:e>
                            </m:mr>
                            <m:mr>
                              <m:e>
                                <m:r>
                                  <a:rPr lang="en-US" b="0" i="1" smtClean="0">
                                    <a:latin typeface="Cambria Math" panose="02040503050406030204" pitchFamily="18" charset="0"/>
                                    <a:cs typeface="Arial" panose="020B0604020202020204" pitchFamily="34" charset="0"/>
                                  </a:rPr>
                                  <m:t>9</m:t>
                                </m:r>
                              </m:e>
                              <m:e>
                                <m:r>
                                  <a:rPr lang="en-US" b="0" i="1" smtClean="0">
                                    <a:latin typeface="Cambria Math" panose="02040503050406030204" pitchFamily="18" charset="0"/>
                                    <a:cs typeface="Arial" panose="020B0604020202020204" pitchFamily="34" charset="0"/>
                                  </a:rPr>
                                  <m:t>10</m:t>
                                </m:r>
                              </m:e>
                              <m:e>
                                <m:r>
                                  <a:rPr lang="en-US" b="0" i="1" smtClean="0">
                                    <a:latin typeface="Cambria Math" panose="02040503050406030204" pitchFamily="18" charset="0"/>
                                    <a:cs typeface="Arial" panose="020B0604020202020204" pitchFamily="34" charset="0"/>
                                  </a:rPr>
                                  <m:t>11</m:t>
                                </m:r>
                              </m:e>
                              <m:e>
                                <m:r>
                                  <a:rPr lang="en-US" b="0" i="1" smtClean="0">
                                    <a:latin typeface="Cambria Math" panose="02040503050406030204" pitchFamily="18" charset="0"/>
                                    <a:cs typeface="Arial" panose="020B0604020202020204" pitchFamily="34" charset="0"/>
                                  </a:rPr>
                                  <m:t>12</m:t>
                                </m:r>
                              </m:e>
                            </m:mr>
                            <m:mr>
                              <m:e>
                                <m:r>
                                  <a:rPr lang="en-US" b="0" i="1" smtClean="0">
                                    <a:latin typeface="Cambria Math" panose="02040503050406030204" pitchFamily="18" charset="0"/>
                                    <a:cs typeface="Arial" panose="020B0604020202020204" pitchFamily="34" charset="0"/>
                                  </a:rPr>
                                  <m:t>13</m:t>
                                </m:r>
                              </m:e>
                              <m:e>
                                <m:r>
                                  <a:rPr lang="en-US" b="0" i="1" smtClean="0">
                                    <a:latin typeface="Cambria Math" panose="02040503050406030204" pitchFamily="18" charset="0"/>
                                    <a:cs typeface="Arial" panose="020B0604020202020204" pitchFamily="34" charset="0"/>
                                  </a:rPr>
                                  <m:t>14</m:t>
                                </m:r>
                              </m:e>
                              <m:e>
                                <m:r>
                                  <a:rPr lang="en-US" b="0" i="1" smtClean="0">
                                    <a:latin typeface="Cambria Math" panose="02040503050406030204" pitchFamily="18" charset="0"/>
                                    <a:cs typeface="Arial" panose="020B0604020202020204" pitchFamily="34" charset="0"/>
                                  </a:rPr>
                                  <m:t>15</m:t>
                                </m:r>
                              </m:e>
                              <m:e>
                                <m:r>
                                  <a:rPr lang="en-US" b="0" i="1" smtClean="0">
                                    <a:latin typeface="Cambria Math" panose="02040503050406030204" pitchFamily="18" charset="0"/>
                                    <a:cs typeface="Arial" panose="020B0604020202020204" pitchFamily="34" charset="0"/>
                                  </a:rPr>
                                  <m:t>16</m:t>
                                </m:r>
                              </m:e>
                            </m:mr>
                          </m:m>
                        </m:e>
                      </m:d>
                    </m:oMath>
                  </m:oMathPara>
                </a14:m>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DCF0A26-3F31-E680-0B50-574DE144A7F0}"/>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31A68A6C-7409-0ECA-5795-8DFAB8BB786B}"/>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9E607578-0036-75F0-4B68-62B5D7DE6573}"/>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29</a:t>
            </a:fld>
            <a:endParaRPr lang="en-AE" dirty="0"/>
          </a:p>
        </p:txBody>
      </p:sp>
      <p:sp>
        <p:nvSpPr>
          <p:cNvPr id="11" name="Content Placeholder 2">
            <a:extLst>
              <a:ext uri="{FF2B5EF4-FFF2-40B4-BE49-F238E27FC236}">
                <a16:creationId xmlns:a16="http://schemas.microsoft.com/office/drawing/2014/main" id="{87A96C6C-0840-BB84-D27D-5603A14B333F}"/>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2DBF9A8-8D6F-6224-C6E6-7F3F6414601B}"/>
              </a:ext>
            </a:extLst>
          </p:cNvPr>
          <p:cNvSpPr/>
          <p:nvPr/>
        </p:nvSpPr>
        <p:spPr>
          <a:xfrm>
            <a:off x="3649133" y="2201340"/>
            <a:ext cx="812800"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Rectangle 6">
            <a:extLst>
              <a:ext uri="{FF2B5EF4-FFF2-40B4-BE49-F238E27FC236}">
                <a16:creationId xmlns:a16="http://schemas.microsoft.com/office/drawing/2014/main" id="{339BA304-8179-18EE-9892-954F91B05479}"/>
              </a:ext>
            </a:extLst>
          </p:cNvPr>
          <p:cNvSpPr/>
          <p:nvPr/>
        </p:nvSpPr>
        <p:spPr>
          <a:xfrm>
            <a:off x="4749477" y="2201339"/>
            <a:ext cx="812800"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8" name="Rectangle 7">
            <a:extLst>
              <a:ext uri="{FF2B5EF4-FFF2-40B4-BE49-F238E27FC236}">
                <a16:creationId xmlns:a16="http://schemas.microsoft.com/office/drawing/2014/main" id="{5AD93AB3-B623-E815-860B-52A3404BD5F6}"/>
              </a:ext>
            </a:extLst>
          </p:cNvPr>
          <p:cNvSpPr/>
          <p:nvPr/>
        </p:nvSpPr>
        <p:spPr>
          <a:xfrm>
            <a:off x="3649133" y="3036119"/>
            <a:ext cx="812800"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9" name="Rectangle 8">
            <a:extLst>
              <a:ext uri="{FF2B5EF4-FFF2-40B4-BE49-F238E27FC236}">
                <a16:creationId xmlns:a16="http://schemas.microsoft.com/office/drawing/2014/main" id="{076A0C69-BCDF-A84C-7F40-691D5AA57CD1}"/>
              </a:ext>
            </a:extLst>
          </p:cNvPr>
          <p:cNvSpPr/>
          <p:nvPr/>
        </p:nvSpPr>
        <p:spPr>
          <a:xfrm>
            <a:off x="4749477" y="3036119"/>
            <a:ext cx="812800"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2" name="Rectangle 11">
            <a:extLst>
              <a:ext uri="{FF2B5EF4-FFF2-40B4-BE49-F238E27FC236}">
                <a16:creationId xmlns:a16="http://schemas.microsoft.com/office/drawing/2014/main" id="{095F1BA5-EC02-7F14-68BF-0674385D39D8}"/>
              </a:ext>
            </a:extLst>
          </p:cNvPr>
          <p:cNvSpPr/>
          <p:nvPr/>
        </p:nvSpPr>
        <p:spPr>
          <a:xfrm>
            <a:off x="7340600" y="2201339"/>
            <a:ext cx="812800"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3" name="Rectangle 12">
            <a:extLst>
              <a:ext uri="{FF2B5EF4-FFF2-40B4-BE49-F238E27FC236}">
                <a16:creationId xmlns:a16="http://schemas.microsoft.com/office/drawing/2014/main" id="{53D71231-7D84-1A6F-9E76-2F4560662219}"/>
              </a:ext>
            </a:extLst>
          </p:cNvPr>
          <p:cNvSpPr/>
          <p:nvPr/>
        </p:nvSpPr>
        <p:spPr>
          <a:xfrm>
            <a:off x="8432477" y="2201339"/>
            <a:ext cx="812800"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Rectangle 13">
            <a:extLst>
              <a:ext uri="{FF2B5EF4-FFF2-40B4-BE49-F238E27FC236}">
                <a16:creationId xmlns:a16="http://schemas.microsoft.com/office/drawing/2014/main" id="{A896A388-71B6-B302-DE20-F15DDE4191F2}"/>
              </a:ext>
            </a:extLst>
          </p:cNvPr>
          <p:cNvSpPr/>
          <p:nvPr/>
        </p:nvSpPr>
        <p:spPr>
          <a:xfrm>
            <a:off x="7340600" y="3036118"/>
            <a:ext cx="812800"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5" name="Rectangle 14">
            <a:extLst>
              <a:ext uri="{FF2B5EF4-FFF2-40B4-BE49-F238E27FC236}">
                <a16:creationId xmlns:a16="http://schemas.microsoft.com/office/drawing/2014/main" id="{2372575A-FA4F-EAAB-8FDA-A5ADDF806060}"/>
              </a:ext>
            </a:extLst>
          </p:cNvPr>
          <p:cNvSpPr/>
          <p:nvPr/>
        </p:nvSpPr>
        <p:spPr>
          <a:xfrm>
            <a:off x="8440944" y="3036118"/>
            <a:ext cx="812800"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6" name="Rectangle 15">
            <a:extLst>
              <a:ext uri="{FF2B5EF4-FFF2-40B4-BE49-F238E27FC236}">
                <a16:creationId xmlns:a16="http://schemas.microsoft.com/office/drawing/2014/main" id="{75C484F9-5B0D-6C36-E172-963589F834F5}"/>
              </a:ext>
            </a:extLst>
          </p:cNvPr>
          <p:cNvSpPr/>
          <p:nvPr/>
        </p:nvSpPr>
        <p:spPr>
          <a:xfrm>
            <a:off x="5165102" y="4636975"/>
            <a:ext cx="1057898"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7" name="Rectangle 16">
            <a:extLst>
              <a:ext uri="{FF2B5EF4-FFF2-40B4-BE49-F238E27FC236}">
                <a16:creationId xmlns:a16="http://schemas.microsoft.com/office/drawing/2014/main" id="{8863DAAD-CFAD-EDC1-7DD4-6A7653B8D0F6}"/>
              </a:ext>
            </a:extLst>
          </p:cNvPr>
          <p:cNvSpPr/>
          <p:nvPr/>
        </p:nvSpPr>
        <p:spPr>
          <a:xfrm>
            <a:off x="6645575" y="4636974"/>
            <a:ext cx="1057898"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8" name="Rectangle 17">
            <a:extLst>
              <a:ext uri="{FF2B5EF4-FFF2-40B4-BE49-F238E27FC236}">
                <a16:creationId xmlns:a16="http://schemas.microsoft.com/office/drawing/2014/main" id="{CDB60949-4CD2-FF8F-B52C-0FC1533F6684}"/>
              </a:ext>
            </a:extLst>
          </p:cNvPr>
          <p:cNvSpPr/>
          <p:nvPr/>
        </p:nvSpPr>
        <p:spPr>
          <a:xfrm>
            <a:off x="5113218" y="5484374"/>
            <a:ext cx="1160257"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9" name="Rectangle 18">
            <a:extLst>
              <a:ext uri="{FF2B5EF4-FFF2-40B4-BE49-F238E27FC236}">
                <a16:creationId xmlns:a16="http://schemas.microsoft.com/office/drawing/2014/main" id="{96D84213-B99C-EF0E-E144-BD8D4B916B08}"/>
              </a:ext>
            </a:extLst>
          </p:cNvPr>
          <p:cNvSpPr/>
          <p:nvPr/>
        </p:nvSpPr>
        <p:spPr>
          <a:xfrm>
            <a:off x="6561019" y="5487143"/>
            <a:ext cx="1245248" cy="8043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0" name="TextBox 19">
            <a:extLst>
              <a:ext uri="{FF2B5EF4-FFF2-40B4-BE49-F238E27FC236}">
                <a16:creationId xmlns:a16="http://schemas.microsoft.com/office/drawing/2014/main" id="{96BD984D-533D-A072-AB6F-9165802C4356}"/>
              </a:ext>
            </a:extLst>
          </p:cNvPr>
          <p:cNvSpPr txBox="1"/>
          <p:nvPr/>
        </p:nvSpPr>
        <p:spPr>
          <a:xfrm>
            <a:off x="7592951" y="1879305"/>
            <a:ext cx="308098" cy="369332"/>
          </a:xfrm>
          <a:prstGeom prst="rect">
            <a:avLst/>
          </a:prstGeom>
          <a:noFill/>
        </p:spPr>
        <p:txBody>
          <a:bodyPr wrap="none" rtlCol="0">
            <a:spAutoFit/>
          </a:bodyPr>
          <a:lstStyle/>
          <a:p>
            <a:r>
              <a:rPr lang="en-US" dirty="0"/>
              <a:t>1</a:t>
            </a:r>
            <a:endParaRPr lang="en-AE" dirty="0"/>
          </a:p>
        </p:txBody>
      </p:sp>
      <p:sp>
        <p:nvSpPr>
          <p:cNvPr id="21" name="TextBox 20">
            <a:extLst>
              <a:ext uri="{FF2B5EF4-FFF2-40B4-BE49-F238E27FC236}">
                <a16:creationId xmlns:a16="http://schemas.microsoft.com/office/drawing/2014/main" id="{21E71CCB-6DEB-6F86-41B5-503AC290887C}"/>
              </a:ext>
            </a:extLst>
          </p:cNvPr>
          <p:cNvSpPr txBox="1"/>
          <p:nvPr/>
        </p:nvSpPr>
        <p:spPr>
          <a:xfrm>
            <a:off x="8684828" y="1877407"/>
            <a:ext cx="308098" cy="369332"/>
          </a:xfrm>
          <a:prstGeom prst="rect">
            <a:avLst/>
          </a:prstGeom>
          <a:noFill/>
        </p:spPr>
        <p:txBody>
          <a:bodyPr wrap="none" rtlCol="0">
            <a:spAutoFit/>
          </a:bodyPr>
          <a:lstStyle/>
          <a:p>
            <a:r>
              <a:rPr lang="en-US" dirty="0"/>
              <a:t>2</a:t>
            </a:r>
            <a:endParaRPr lang="en-AE" dirty="0"/>
          </a:p>
        </p:txBody>
      </p:sp>
      <p:sp>
        <p:nvSpPr>
          <p:cNvPr id="22" name="TextBox 21">
            <a:extLst>
              <a:ext uri="{FF2B5EF4-FFF2-40B4-BE49-F238E27FC236}">
                <a16:creationId xmlns:a16="http://schemas.microsoft.com/office/drawing/2014/main" id="{BA11E586-FB18-82D8-5F35-4A090BDDDF0F}"/>
              </a:ext>
            </a:extLst>
          </p:cNvPr>
          <p:cNvSpPr txBox="1"/>
          <p:nvPr/>
        </p:nvSpPr>
        <p:spPr>
          <a:xfrm>
            <a:off x="7592951" y="3805518"/>
            <a:ext cx="308098" cy="369332"/>
          </a:xfrm>
          <a:prstGeom prst="rect">
            <a:avLst/>
          </a:prstGeom>
          <a:noFill/>
        </p:spPr>
        <p:txBody>
          <a:bodyPr wrap="none" rtlCol="0">
            <a:spAutoFit/>
          </a:bodyPr>
          <a:lstStyle/>
          <a:p>
            <a:r>
              <a:rPr lang="en-US" dirty="0"/>
              <a:t>3</a:t>
            </a:r>
            <a:endParaRPr lang="en-AE" dirty="0"/>
          </a:p>
        </p:txBody>
      </p:sp>
      <p:sp>
        <p:nvSpPr>
          <p:cNvPr id="23" name="TextBox 22">
            <a:extLst>
              <a:ext uri="{FF2B5EF4-FFF2-40B4-BE49-F238E27FC236}">
                <a16:creationId xmlns:a16="http://schemas.microsoft.com/office/drawing/2014/main" id="{F956B039-7318-D5EB-9309-1E9D41B864C6}"/>
              </a:ext>
            </a:extLst>
          </p:cNvPr>
          <p:cNvSpPr txBox="1"/>
          <p:nvPr/>
        </p:nvSpPr>
        <p:spPr>
          <a:xfrm>
            <a:off x="8713849" y="3805122"/>
            <a:ext cx="308098" cy="369332"/>
          </a:xfrm>
          <a:prstGeom prst="rect">
            <a:avLst/>
          </a:prstGeom>
          <a:noFill/>
        </p:spPr>
        <p:txBody>
          <a:bodyPr wrap="none" rtlCol="0">
            <a:spAutoFit/>
          </a:bodyPr>
          <a:lstStyle/>
          <a:p>
            <a:r>
              <a:rPr lang="en-US" dirty="0"/>
              <a:t>4</a:t>
            </a:r>
            <a:endParaRPr lang="en-AE" dirty="0"/>
          </a:p>
        </p:txBody>
      </p:sp>
      <p:sp>
        <p:nvSpPr>
          <p:cNvPr id="24" name="TextBox 23">
            <a:extLst>
              <a:ext uri="{FF2B5EF4-FFF2-40B4-BE49-F238E27FC236}">
                <a16:creationId xmlns:a16="http://schemas.microsoft.com/office/drawing/2014/main" id="{E40D8433-123D-17C2-9D7F-B8BC8CAD06E1}"/>
              </a:ext>
            </a:extLst>
          </p:cNvPr>
          <p:cNvSpPr txBox="1"/>
          <p:nvPr/>
        </p:nvSpPr>
        <p:spPr>
          <a:xfrm>
            <a:off x="3882956" y="1879305"/>
            <a:ext cx="308098" cy="369332"/>
          </a:xfrm>
          <a:prstGeom prst="rect">
            <a:avLst/>
          </a:prstGeom>
          <a:noFill/>
        </p:spPr>
        <p:txBody>
          <a:bodyPr wrap="none" rtlCol="0">
            <a:spAutoFit/>
          </a:bodyPr>
          <a:lstStyle/>
          <a:p>
            <a:r>
              <a:rPr lang="en-US" dirty="0"/>
              <a:t>1</a:t>
            </a:r>
            <a:endParaRPr lang="en-AE" dirty="0"/>
          </a:p>
        </p:txBody>
      </p:sp>
      <p:sp>
        <p:nvSpPr>
          <p:cNvPr id="25" name="TextBox 24">
            <a:extLst>
              <a:ext uri="{FF2B5EF4-FFF2-40B4-BE49-F238E27FC236}">
                <a16:creationId xmlns:a16="http://schemas.microsoft.com/office/drawing/2014/main" id="{2DEEF67E-C7B2-99C1-3F93-92CC43157316}"/>
              </a:ext>
            </a:extLst>
          </p:cNvPr>
          <p:cNvSpPr txBox="1"/>
          <p:nvPr/>
        </p:nvSpPr>
        <p:spPr>
          <a:xfrm>
            <a:off x="4974833" y="1877407"/>
            <a:ext cx="308098" cy="369332"/>
          </a:xfrm>
          <a:prstGeom prst="rect">
            <a:avLst/>
          </a:prstGeom>
          <a:noFill/>
        </p:spPr>
        <p:txBody>
          <a:bodyPr wrap="none" rtlCol="0">
            <a:spAutoFit/>
          </a:bodyPr>
          <a:lstStyle/>
          <a:p>
            <a:r>
              <a:rPr lang="en-US" dirty="0"/>
              <a:t>2</a:t>
            </a:r>
            <a:endParaRPr lang="en-AE" dirty="0"/>
          </a:p>
        </p:txBody>
      </p:sp>
      <p:sp>
        <p:nvSpPr>
          <p:cNvPr id="26" name="TextBox 25">
            <a:extLst>
              <a:ext uri="{FF2B5EF4-FFF2-40B4-BE49-F238E27FC236}">
                <a16:creationId xmlns:a16="http://schemas.microsoft.com/office/drawing/2014/main" id="{22558100-F3E9-B7AA-DE31-C3D2420F8D25}"/>
              </a:ext>
            </a:extLst>
          </p:cNvPr>
          <p:cNvSpPr txBox="1"/>
          <p:nvPr/>
        </p:nvSpPr>
        <p:spPr>
          <a:xfrm>
            <a:off x="3882956" y="3805518"/>
            <a:ext cx="308098" cy="369332"/>
          </a:xfrm>
          <a:prstGeom prst="rect">
            <a:avLst/>
          </a:prstGeom>
          <a:noFill/>
        </p:spPr>
        <p:txBody>
          <a:bodyPr wrap="none" rtlCol="0">
            <a:spAutoFit/>
          </a:bodyPr>
          <a:lstStyle/>
          <a:p>
            <a:r>
              <a:rPr lang="en-US" dirty="0"/>
              <a:t>3</a:t>
            </a:r>
            <a:endParaRPr lang="en-AE" dirty="0"/>
          </a:p>
        </p:txBody>
      </p:sp>
      <p:sp>
        <p:nvSpPr>
          <p:cNvPr id="27" name="TextBox 26">
            <a:extLst>
              <a:ext uri="{FF2B5EF4-FFF2-40B4-BE49-F238E27FC236}">
                <a16:creationId xmlns:a16="http://schemas.microsoft.com/office/drawing/2014/main" id="{603B5769-5520-649D-0F1B-9B62756F7847}"/>
              </a:ext>
            </a:extLst>
          </p:cNvPr>
          <p:cNvSpPr txBox="1"/>
          <p:nvPr/>
        </p:nvSpPr>
        <p:spPr>
          <a:xfrm>
            <a:off x="5003854" y="3805122"/>
            <a:ext cx="308098" cy="369332"/>
          </a:xfrm>
          <a:prstGeom prst="rect">
            <a:avLst/>
          </a:prstGeom>
          <a:noFill/>
        </p:spPr>
        <p:txBody>
          <a:bodyPr wrap="none" rtlCol="0">
            <a:spAutoFit/>
          </a:bodyPr>
          <a:lstStyle/>
          <a:p>
            <a:r>
              <a:rPr lang="en-US" dirty="0"/>
              <a:t>4</a:t>
            </a:r>
            <a:endParaRPr lang="en-AE" dirty="0"/>
          </a:p>
        </p:txBody>
      </p:sp>
      <p:sp>
        <p:nvSpPr>
          <p:cNvPr id="28" name="TextBox 27">
            <a:extLst>
              <a:ext uri="{FF2B5EF4-FFF2-40B4-BE49-F238E27FC236}">
                <a16:creationId xmlns:a16="http://schemas.microsoft.com/office/drawing/2014/main" id="{C980C0F2-7EC2-DDAE-282E-B04621E4D7E9}"/>
              </a:ext>
            </a:extLst>
          </p:cNvPr>
          <p:cNvSpPr txBox="1"/>
          <p:nvPr/>
        </p:nvSpPr>
        <p:spPr>
          <a:xfrm>
            <a:off x="5493885" y="4311756"/>
            <a:ext cx="308098" cy="369332"/>
          </a:xfrm>
          <a:prstGeom prst="rect">
            <a:avLst/>
          </a:prstGeom>
          <a:noFill/>
        </p:spPr>
        <p:txBody>
          <a:bodyPr wrap="none" rtlCol="0">
            <a:spAutoFit/>
          </a:bodyPr>
          <a:lstStyle/>
          <a:p>
            <a:r>
              <a:rPr lang="en-US" dirty="0"/>
              <a:t>1</a:t>
            </a:r>
            <a:endParaRPr lang="en-AE" dirty="0"/>
          </a:p>
        </p:txBody>
      </p:sp>
      <p:sp>
        <p:nvSpPr>
          <p:cNvPr id="29" name="TextBox 28">
            <a:extLst>
              <a:ext uri="{FF2B5EF4-FFF2-40B4-BE49-F238E27FC236}">
                <a16:creationId xmlns:a16="http://schemas.microsoft.com/office/drawing/2014/main" id="{5E5AC83A-DF17-5849-AB67-EAAC785E0E6A}"/>
              </a:ext>
            </a:extLst>
          </p:cNvPr>
          <p:cNvSpPr txBox="1"/>
          <p:nvPr/>
        </p:nvSpPr>
        <p:spPr>
          <a:xfrm>
            <a:off x="7009095" y="4309858"/>
            <a:ext cx="308098" cy="369332"/>
          </a:xfrm>
          <a:prstGeom prst="rect">
            <a:avLst/>
          </a:prstGeom>
          <a:noFill/>
        </p:spPr>
        <p:txBody>
          <a:bodyPr wrap="none" rtlCol="0">
            <a:spAutoFit/>
          </a:bodyPr>
          <a:lstStyle/>
          <a:p>
            <a:r>
              <a:rPr lang="en-US" dirty="0"/>
              <a:t>2</a:t>
            </a:r>
            <a:endParaRPr lang="en-AE" dirty="0"/>
          </a:p>
        </p:txBody>
      </p:sp>
      <p:sp>
        <p:nvSpPr>
          <p:cNvPr id="30" name="TextBox 29">
            <a:extLst>
              <a:ext uri="{FF2B5EF4-FFF2-40B4-BE49-F238E27FC236}">
                <a16:creationId xmlns:a16="http://schemas.microsoft.com/office/drawing/2014/main" id="{495823A0-7A20-0E95-811D-9D4EBC37C010}"/>
              </a:ext>
            </a:extLst>
          </p:cNvPr>
          <p:cNvSpPr txBox="1"/>
          <p:nvPr/>
        </p:nvSpPr>
        <p:spPr>
          <a:xfrm>
            <a:off x="5493885" y="6254903"/>
            <a:ext cx="308098" cy="369332"/>
          </a:xfrm>
          <a:prstGeom prst="rect">
            <a:avLst/>
          </a:prstGeom>
          <a:noFill/>
        </p:spPr>
        <p:txBody>
          <a:bodyPr wrap="none" rtlCol="0">
            <a:spAutoFit/>
          </a:bodyPr>
          <a:lstStyle/>
          <a:p>
            <a:r>
              <a:rPr lang="en-US" dirty="0"/>
              <a:t>3</a:t>
            </a:r>
            <a:endParaRPr lang="en-AE" dirty="0"/>
          </a:p>
        </p:txBody>
      </p:sp>
      <p:sp>
        <p:nvSpPr>
          <p:cNvPr id="31" name="TextBox 30">
            <a:extLst>
              <a:ext uri="{FF2B5EF4-FFF2-40B4-BE49-F238E27FC236}">
                <a16:creationId xmlns:a16="http://schemas.microsoft.com/office/drawing/2014/main" id="{34362F2D-DF20-4D44-8D35-A50B7FD0EFAE}"/>
              </a:ext>
            </a:extLst>
          </p:cNvPr>
          <p:cNvSpPr txBox="1"/>
          <p:nvPr/>
        </p:nvSpPr>
        <p:spPr>
          <a:xfrm>
            <a:off x="7038116" y="6254507"/>
            <a:ext cx="308098" cy="369332"/>
          </a:xfrm>
          <a:prstGeom prst="rect">
            <a:avLst/>
          </a:prstGeom>
          <a:noFill/>
        </p:spPr>
        <p:txBody>
          <a:bodyPr wrap="none" rtlCol="0">
            <a:spAutoFit/>
          </a:bodyPr>
          <a:lstStyle/>
          <a:p>
            <a:r>
              <a:rPr lang="en-US" dirty="0"/>
              <a:t>4</a:t>
            </a:r>
            <a:endParaRPr lang="en-AE" dirty="0"/>
          </a:p>
        </p:txBody>
      </p:sp>
    </p:spTree>
    <p:extLst>
      <p:ext uri="{BB962C8B-B14F-4D97-AF65-F5344CB8AC3E}">
        <p14:creationId xmlns:p14="http://schemas.microsoft.com/office/powerpoint/2010/main" val="2878154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C662-7BFC-A9D2-EEAB-7BB03284FC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1A80F4-AF77-81E3-BAAC-6ED5F8F334D9}"/>
              </a:ext>
            </a:extLst>
          </p:cNvPr>
          <p:cNvSpPr>
            <a:spLocks noGrp="1"/>
          </p:cNvSpPr>
          <p:nvPr>
            <p:ph type="title"/>
          </p:nvPr>
        </p:nvSpPr>
        <p:spPr>
          <a:xfrm>
            <a:off x="128081" y="83024"/>
            <a:ext cx="11935838" cy="636925"/>
          </a:xfrm>
        </p:spPr>
        <p:txBody>
          <a:bodyPr>
            <a:normAutofit fontScale="90000"/>
          </a:bodyPr>
          <a:lstStyle/>
          <a:p>
            <a:r>
              <a:rPr lang="en-US" dirty="0"/>
              <a:t>Optimizing Attention</a:t>
            </a:r>
            <a:endParaRPr lang="en-AE" dirty="0"/>
          </a:p>
        </p:txBody>
      </p:sp>
      <p:sp>
        <p:nvSpPr>
          <p:cNvPr id="3" name="Content Placeholder 2">
            <a:extLst>
              <a:ext uri="{FF2B5EF4-FFF2-40B4-BE49-F238E27FC236}">
                <a16:creationId xmlns:a16="http://schemas.microsoft.com/office/drawing/2014/main" id="{5CC982C5-CEA4-7AE1-E1A7-A422E50E4B34}"/>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The area that gets the most focus from the research community is the attention layer of the Transformer. This is because the attention calculation is the most computationally expensive part of the process. </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AE"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0ACDF77F-980F-DBD1-FAE6-3BEF7DBCDC76}"/>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51DBFC74-0846-74EE-21CA-F66C9C1139CE}"/>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3</a:t>
            </a:fld>
            <a:endParaRPr lang="en-AE" dirty="0"/>
          </a:p>
        </p:txBody>
      </p:sp>
    </p:spTree>
    <p:extLst>
      <p:ext uri="{BB962C8B-B14F-4D97-AF65-F5344CB8AC3E}">
        <p14:creationId xmlns:p14="http://schemas.microsoft.com/office/powerpoint/2010/main" val="463732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6C371-5D31-6721-6840-C15B1FD4A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8B47F-FDEF-B5F8-BCAD-BA5B9B8E3337}"/>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F74A80-94F5-CE24-A308-FB163E28DB25}"/>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algn="just"/>
                <a:r>
                  <a:rPr lang="en-GB" dirty="0">
                    <a:latin typeface="Arial" panose="020B0604020202020204" pitchFamily="34" charset="0"/>
                    <a:cs typeface="Arial" panose="020B0604020202020204" pitchFamily="34" charset="0"/>
                  </a:rPr>
                  <a:t>For each K, V block iterate over all blocks of Q computing</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r>
                            <a:rPr lang="en-US" b="0" i="1" smtClean="0">
                              <a:latin typeface="Cambria Math" panose="02040503050406030204" pitchFamily="18" charset="0"/>
                              <a:cs typeface="Arial" panose="020B0604020202020204" pitchFamily="34" charset="0"/>
                            </a:rPr>
                            <m:t>𝑏𝑙𝑜𝑐𝑘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𝑏𝑙𝑜𝑐𝑘</m:t>
                          </m:r>
                        </m:sub>
                      </m:sSub>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𝑏𝑙𝑜𝑐𝑘</m:t>
                          </m:r>
                        </m:sub>
                        <m:sup>
                          <m:r>
                            <a:rPr lang="en-US" b="0" i="1" smtClean="0">
                              <a:latin typeface="Cambria Math" panose="02040503050406030204" pitchFamily="18" charset="0"/>
                              <a:cs typeface="Arial" panose="020B0604020202020204" pitchFamily="34" charset="0"/>
                            </a:rPr>
                            <m:t>𝑇</m:t>
                          </m:r>
                        </m:sup>
                      </m:sSubSup>
                    </m:oMath>
                  </m:oMathPara>
                </a14:m>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algn="just"/>
                <a:r>
                  <a:rPr lang="en-GB" dirty="0">
                    <a:latin typeface="Arial" panose="020B0604020202020204" pitchFamily="34" charset="0"/>
                    <a:cs typeface="Arial" panose="020B0604020202020204" pitchFamily="34" charset="0"/>
                  </a:rPr>
                  <a:t>Example</a:t>
                </a:r>
              </a:p>
              <a:p>
                <a:pPr marL="457200" lvl="1" indent="0" algn="just">
                  <a:buNone/>
                </a:pPr>
                <a:r>
                  <a:rPr lang="en-GB" dirty="0">
                    <a:latin typeface="Arial" panose="020B0604020202020204" pitchFamily="34" charset="0"/>
                    <a:cs typeface="Arial" panose="020B0604020202020204" pitchFamily="34" charset="0"/>
                  </a:rPr>
                  <a:t>For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r>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
                      </m:e>
                    </m:d>
                  </m:oMath>
                </a14:m>
                <a:r>
                  <a:rPr lang="en-GB" dirty="0">
                    <a:latin typeface="Arial" panose="020B0604020202020204" pitchFamily="34" charset="0"/>
                    <a:cs typeface="Arial" panose="020B0604020202020204" pitchFamily="34" charset="0"/>
                  </a:rPr>
                  <a:t> and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𝑉</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5</m:t>
                              </m:r>
                            </m:e>
                            <m:e>
                              <m:r>
                                <a:rPr lang="en-US" b="0" i="1" smtClean="0">
                                  <a:latin typeface="Cambria Math" panose="02040503050406030204" pitchFamily="18" charset="0"/>
                                  <a:cs typeface="Arial" panose="020B0604020202020204" pitchFamily="34" charset="0"/>
                                </a:rPr>
                                <m:t>6</m:t>
                              </m:r>
                            </m:e>
                          </m:mr>
                        </m:m>
                      </m:e>
                    </m:d>
                  </m:oMath>
                </a14:m>
                <a:r>
                  <a:rPr lang="en-GB" dirty="0">
                    <a:latin typeface="Arial" panose="020B0604020202020204" pitchFamily="34" charset="0"/>
                    <a:cs typeface="Arial" panose="020B0604020202020204" pitchFamily="34" charset="0"/>
                  </a:rPr>
                  <a:t>:</a:t>
                </a:r>
              </a:p>
              <a:p>
                <a:pPr marL="457200" lvl="1" indent="0" algn="just">
                  <a:buNone/>
                </a:pPr>
                <a:r>
                  <a:rPr lang="en-GB" dirty="0">
                    <a:latin typeface="Arial" panose="020B0604020202020204" pitchFamily="34" charset="0"/>
                    <a:cs typeface="Arial" panose="020B0604020202020204" pitchFamily="34" charset="0"/>
                  </a:rPr>
                  <a:t>	initialize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 ,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𝑙</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=0,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𝑂</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=2×2 </m:t>
                    </m:r>
                    <m:r>
                      <m:rPr>
                        <m:nor/>
                      </m:rPr>
                      <a:rPr lang="en-US" b="0" i="0" smtClean="0">
                        <a:latin typeface="Cambria Math" panose="02040503050406030204" pitchFamily="18" charset="0"/>
                        <a:cs typeface="Arial" panose="020B0604020202020204" pitchFamily="34" charset="0"/>
                      </a:rPr>
                      <m:t>zero</m:t>
                    </m:r>
                    <m:r>
                      <m:rPr>
                        <m:nor/>
                      </m:rPr>
                      <a:rPr lang="en-US" b="0" i="0" smtClean="0">
                        <a:latin typeface="Cambria Math" panose="02040503050406030204" pitchFamily="18" charset="0"/>
                        <a:cs typeface="Arial" panose="020B0604020202020204" pitchFamily="34" charset="0"/>
                      </a:rPr>
                      <m:t> </m:t>
                    </m:r>
                    <m:r>
                      <m:rPr>
                        <m:nor/>
                      </m:rPr>
                      <a:rPr lang="en-US" b="0" i="0" smtClean="0">
                        <a:latin typeface="Cambria Math" panose="02040503050406030204" pitchFamily="18" charset="0"/>
                        <a:cs typeface="Arial" panose="020B0604020202020204" pitchFamily="34" charset="0"/>
                      </a:rPr>
                      <m:t>matrix</m:t>
                    </m:r>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Iterate over all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𝑖</m:t>
                        </m:r>
                      </m:sub>
                    </m:sSub>
                  </m:oMath>
                </a14:m>
                <a:r>
                  <a:rPr lang="en-GB" dirty="0">
                    <a:latin typeface="Arial" panose="020B0604020202020204" pitchFamily="34" charset="0"/>
                    <a:cs typeface="Arial" panose="020B0604020202020204" pitchFamily="34" charset="0"/>
                  </a:rPr>
                  <a:t> </a:t>
                </a:r>
              </a:p>
              <a:p>
                <a:pPr marL="457200" lvl="1" indent="0" algn="just">
                  <a:buNone/>
                </a:pPr>
                <a:r>
                  <a:rPr lang="en-GB" dirty="0">
                    <a:latin typeface="Arial" panose="020B0604020202020204" pitchFamily="34" charset="0"/>
                    <a:cs typeface="Arial" panose="020B0604020202020204" pitchFamily="34" charset="0"/>
                  </a:rPr>
                  <a:t>		compute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r>
                          <a:rPr lang="en-US" b="0" i="1" smtClean="0">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𝑖</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𝑖</m:t>
                        </m:r>
                      </m:sub>
                    </m:sSub>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𝑇</m:t>
                        </m:r>
                      </m:sup>
                    </m:sSubSup>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a:t>
                </a:r>
              </a:p>
              <a:p>
                <a:pPr marL="0"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A9F74A80-94F5-CE24-A308-FB163E28DB25}"/>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E71CA9E5-79D9-86D0-94D2-38EE5D60DAC0}"/>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4F572971-D95B-E695-E06A-5913F69983DD}"/>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30</a:t>
            </a:fld>
            <a:endParaRPr lang="en-AE" dirty="0"/>
          </a:p>
        </p:txBody>
      </p:sp>
      <p:sp>
        <p:nvSpPr>
          <p:cNvPr id="11" name="Content Placeholder 2">
            <a:extLst>
              <a:ext uri="{FF2B5EF4-FFF2-40B4-BE49-F238E27FC236}">
                <a16:creationId xmlns:a16="http://schemas.microsoft.com/office/drawing/2014/main" id="{622D4474-D111-BF49-3EEC-BE11B5372BC0}"/>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7918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7821D-98F9-EBE0-C71F-F5794679B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0AB3A-304E-35BF-BFD3-DD08EDB72464}"/>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49F287-B7B4-68C2-12CE-324B3567605F}"/>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marL="457200" lvl="1" indent="0" algn="just">
                  <a:buNone/>
                </a:pPr>
                <a:r>
                  <a:rPr lang="en-GB" dirty="0">
                    <a:latin typeface="Arial" panose="020B0604020202020204" pitchFamily="34" charset="0"/>
                    <a:cs typeface="Arial" panose="020B0604020202020204" pitchFamily="34" charset="0"/>
                  </a:rPr>
                  <a:t>For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r>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
                      </m:e>
                    </m:d>
                  </m:oMath>
                </a14:m>
                <a:r>
                  <a:rPr lang="en-GB" dirty="0">
                    <a:latin typeface="Arial" panose="020B0604020202020204" pitchFamily="34" charset="0"/>
                    <a:cs typeface="Arial" panose="020B0604020202020204" pitchFamily="34" charset="0"/>
                  </a:rPr>
                  <a:t> and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𝑉</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5</m:t>
                              </m:r>
                            </m:e>
                            <m:e>
                              <m:r>
                                <a:rPr lang="en-US" b="0" i="1" smtClean="0">
                                  <a:latin typeface="Cambria Math" panose="02040503050406030204" pitchFamily="18" charset="0"/>
                                  <a:cs typeface="Arial" panose="020B0604020202020204" pitchFamily="34" charset="0"/>
                                </a:rPr>
                                <m:t>6</m:t>
                              </m:r>
                            </m:e>
                          </m:mr>
                        </m:m>
                      </m:e>
                    </m:d>
                  </m:oMath>
                </a14:m>
                <a:r>
                  <a:rPr lang="en-GB" dirty="0">
                    <a:latin typeface="Arial" panose="020B0604020202020204" pitchFamily="34" charset="0"/>
                    <a:cs typeface="Arial" panose="020B0604020202020204" pitchFamily="34" charset="0"/>
                  </a:rPr>
                  <a:t>:</a:t>
                </a:r>
              </a:p>
              <a:p>
                <a:pPr marL="457200" lvl="1" indent="0" algn="just">
                  <a:buNone/>
                </a:pPr>
                <a:r>
                  <a:rPr lang="en-GB" dirty="0">
                    <a:latin typeface="Arial" panose="020B0604020202020204" pitchFamily="34" charset="0"/>
                    <a:cs typeface="Arial" panose="020B0604020202020204" pitchFamily="34" charset="0"/>
                  </a:rPr>
                  <a:t>	initialize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 ,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𝑙</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=0,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𝑂</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=2×2 </m:t>
                    </m:r>
                    <m:r>
                      <m:rPr>
                        <m:nor/>
                      </m:rPr>
                      <a:rPr lang="en-US">
                        <a:latin typeface="Cambria Math" panose="02040503050406030204" pitchFamily="18" charset="0"/>
                        <a:cs typeface="Arial" panose="020B0604020202020204" pitchFamily="34" charset="0"/>
                      </a:rPr>
                      <m:t>zero</m:t>
                    </m:r>
                    <m:r>
                      <m:rPr>
                        <m:nor/>
                      </m:rPr>
                      <a:rPr lang="en-US">
                        <a:latin typeface="Cambria Math" panose="02040503050406030204" pitchFamily="18" charset="0"/>
                        <a:cs typeface="Arial" panose="020B0604020202020204" pitchFamily="34" charset="0"/>
                      </a:rPr>
                      <m:t> </m:t>
                    </m:r>
                    <m:r>
                      <m:rPr>
                        <m:nor/>
                      </m:rPr>
                      <a:rPr lang="en-US">
                        <a:latin typeface="Cambria Math" panose="02040503050406030204" pitchFamily="18" charset="0"/>
                        <a:cs typeface="Arial" panose="020B0604020202020204" pitchFamily="34" charset="0"/>
                      </a:rPr>
                      <m:t>matrix</m:t>
                    </m:r>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Iterate over all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𝑖</m:t>
                        </m:r>
                      </m:sub>
                    </m:sSub>
                  </m:oMath>
                </a14:m>
                <a:r>
                  <a:rPr lang="en-GB" dirty="0">
                    <a:latin typeface="Arial" panose="020B0604020202020204" pitchFamily="34" charset="0"/>
                    <a:cs typeface="Arial" panose="020B0604020202020204" pitchFamily="34" charset="0"/>
                  </a:rPr>
                  <a:t> </a:t>
                </a:r>
              </a:p>
              <a:p>
                <a:pPr marL="457200" lvl="1" indent="0" algn="just">
                  <a:buNone/>
                </a:pPr>
                <a:r>
                  <a:rPr lang="en-GB" dirty="0">
                    <a:latin typeface="Arial" panose="020B0604020202020204" pitchFamily="34" charset="0"/>
                    <a:cs typeface="Arial" panose="020B0604020202020204" pitchFamily="34" charset="0"/>
                  </a:rPr>
                  <a:t>		</a:t>
                </a:r>
                <a:r>
                  <a:rPr lang="en-GB" dirty="0">
                    <a:solidFill>
                      <a:srgbClr val="FF0000"/>
                    </a:solidFill>
                    <a:latin typeface="Arial" panose="020B0604020202020204" pitchFamily="34" charset="0"/>
                    <a:cs typeface="Arial" panose="020B0604020202020204" pitchFamily="34" charset="0"/>
                  </a:rPr>
                  <a:t>compute </a:t>
                </a:r>
                <a14:m>
                  <m:oMath xmlns:m="http://schemas.openxmlformats.org/officeDocument/2006/math">
                    <m:sSub>
                      <m:sSubPr>
                        <m:ctrlPr>
                          <a:rPr lang="en-US" b="0" i="1" smtClean="0">
                            <a:solidFill>
                              <a:srgbClr val="FF0000"/>
                            </a:solidFill>
                            <a:latin typeface="Cambria Math" panose="02040503050406030204" pitchFamily="18" charset="0"/>
                            <a:cs typeface="Arial" panose="020B0604020202020204" pitchFamily="34" charset="0"/>
                          </a:rPr>
                        </m:ctrlPr>
                      </m:sSubPr>
                      <m:e>
                        <m:r>
                          <a:rPr lang="en-US" b="0" i="1" smtClean="0">
                            <a:solidFill>
                              <a:srgbClr val="FF0000"/>
                            </a:solidFill>
                            <a:latin typeface="Cambria Math" panose="02040503050406030204" pitchFamily="18" charset="0"/>
                            <a:cs typeface="Arial" panose="020B0604020202020204" pitchFamily="34" charset="0"/>
                          </a:rPr>
                          <m:t>𝑆</m:t>
                        </m:r>
                      </m:e>
                      <m:sub>
                        <m:r>
                          <a:rPr lang="en-US" b="0" i="1" smtClean="0">
                            <a:solidFill>
                              <a:srgbClr val="FF0000"/>
                            </a:solidFill>
                            <a:latin typeface="Cambria Math" panose="02040503050406030204" pitchFamily="18" charset="0"/>
                            <a:cs typeface="Arial" panose="020B0604020202020204" pitchFamily="34" charset="0"/>
                          </a:rPr>
                          <m:t>1,</m:t>
                        </m:r>
                        <m:r>
                          <a:rPr lang="en-US" b="0" i="1" smtClean="0">
                            <a:solidFill>
                              <a:srgbClr val="FF0000"/>
                            </a:solidFill>
                            <a:latin typeface="Cambria Math" panose="02040503050406030204" pitchFamily="18" charset="0"/>
                            <a:cs typeface="Arial" panose="020B0604020202020204" pitchFamily="34" charset="0"/>
                          </a:rPr>
                          <m:t>𝑖</m:t>
                        </m:r>
                      </m:sub>
                    </m:sSub>
                    <m:r>
                      <a:rPr lang="en-US" b="0" i="1" smtClean="0">
                        <a:solidFill>
                          <a:srgbClr val="FF0000"/>
                        </a:solidFill>
                        <a:latin typeface="Cambria Math" panose="02040503050406030204" pitchFamily="18" charset="0"/>
                        <a:cs typeface="Arial" panose="020B0604020202020204" pitchFamily="34" charset="0"/>
                      </a:rPr>
                      <m:t>=</m:t>
                    </m:r>
                    <m:sSub>
                      <m:sSubPr>
                        <m:ctrlPr>
                          <a:rPr lang="en-US" b="0" i="1" smtClean="0">
                            <a:solidFill>
                              <a:srgbClr val="FF0000"/>
                            </a:solidFill>
                            <a:latin typeface="Cambria Math" panose="02040503050406030204" pitchFamily="18" charset="0"/>
                            <a:cs typeface="Arial" panose="020B0604020202020204" pitchFamily="34" charset="0"/>
                          </a:rPr>
                        </m:ctrlPr>
                      </m:sSubPr>
                      <m:e>
                        <m:r>
                          <a:rPr lang="en-US" b="0" i="1" smtClean="0">
                            <a:solidFill>
                              <a:srgbClr val="FF0000"/>
                            </a:solidFill>
                            <a:latin typeface="Cambria Math" panose="02040503050406030204" pitchFamily="18" charset="0"/>
                            <a:cs typeface="Arial" panose="020B0604020202020204" pitchFamily="34" charset="0"/>
                          </a:rPr>
                          <m:t>𝑄</m:t>
                        </m:r>
                      </m:e>
                      <m:sub>
                        <m:r>
                          <a:rPr lang="en-US" b="0" i="1" smtClean="0">
                            <a:solidFill>
                              <a:srgbClr val="FF0000"/>
                            </a:solidFill>
                            <a:latin typeface="Cambria Math" panose="02040503050406030204" pitchFamily="18" charset="0"/>
                            <a:cs typeface="Arial" panose="020B0604020202020204" pitchFamily="34" charset="0"/>
                          </a:rPr>
                          <m:t>𝑖</m:t>
                        </m:r>
                      </m:sub>
                    </m:sSub>
                    <m:sSubSup>
                      <m:sSubSupPr>
                        <m:ctrlPr>
                          <a:rPr lang="en-US" b="0" i="1" smtClean="0">
                            <a:solidFill>
                              <a:srgbClr val="FF0000"/>
                            </a:solidFill>
                            <a:latin typeface="Cambria Math" panose="02040503050406030204" pitchFamily="18" charset="0"/>
                            <a:cs typeface="Arial" panose="020B0604020202020204" pitchFamily="34" charset="0"/>
                          </a:rPr>
                        </m:ctrlPr>
                      </m:sSubSupPr>
                      <m:e>
                        <m:r>
                          <a:rPr lang="en-US" b="0" i="1" smtClean="0">
                            <a:solidFill>
                              <a:srgbClr val="FF0000"/>
                            </a:solidFill>
                            <a:latin typeface="Cambria Math" panose="02040503050406030204" pitchFamily="18" charset="0"/>
                            <a:cs typeface="Arial" panose="020B0604020202020204" pitchFamily="34" charset="0"/>
                          </a:rPr>
                          <m:t>𝐾</m:t>
                        </m:r>
                      </m:e>
                      <m:sub>
                        <m:r>
                          <a:rPr lang="en-US" b="0" i="1" smtClean="0">
                            <a:solidFill>
                              <a:srgbClr val="FF0000"/>
                            </a:solidFill>
                            <a:latin typeface="Cambria Math" panose="02040503050406030204" pitchFamily="18" charset="0"/>
                            <a:cs typeface="Arial" panose="020B0604020202020204" pitchFamily="34" charset="0"/>
                          </a:rPr>
                          <m:t>1</m:t>
                        </m:r>
                      </m:sub>
                      <m:sup>
                        <m:r>
                          <a:rPr lang="en-US" b="0" i="1" smtClean="0">
                            <a:solidFill>
                              <a:srgbClr val="FF0000"/>
                            </a:solidFill>
                            <a:latin typeface="Cambria Math" panose="02040503050406030204" pitchFamily="18" charset="0"/>
                            <a:cs typeface="Arial" panose="020B0604020202020204" pitchFamily="34" charset="0"/>
                          </a:rPr>
                          <m:t>𝑇</m:t>
                        </m:r>
                      </m:sup>
                    </m:sSubSup>
                  </m:oMath>
                </a14:m>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r>
                            <a:rPr lang="en-US" b="0" i="1" smtClean="0">
                              <a:latin typeface="Cambria Math" panose="02040503050406030204" pitchFamily="18" charset="0"/>
                              <a:cs typeface="Arial" panose="020B0604020202020204" pitchFamily="34" charset="0"/>
                            </a:rPr>
                            <m:t>1,1</m:t>
                          </m:r>
                        </m:sub>
                      </m:sSub>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4</m:t>
                                </m:r>
                              </m:e>
                            </m:mr>
                          </m:m>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2"/>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r>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2"/>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3</m:t>
                                </m:r>
                              </m:e>
                            </m:mr>
                            <m:mr>
                              <m:e>
                                <m:r>
                                  <a:rPr lang="en-US" b="0" i="1" smtClean="0">
                                    <a:latin typeface="Cambria Math" panose="02040503050406030204" pitchFamily="18" charset="0"/>
                                    <a:cs typeface="Arial" panose="020B0604020202020204" pitchFamily="34" charset="0"/>
                                  </a:rPr>
                                  <m:t>7</m:t>
                                </m:r>
                              </m:e>
                              <m:e>
                                <m:r>
                                  <a:rPr lang="en-US" b="0" i="1" smtClean="0">
                                    <a:latin typeface="Cambria Math" panose="02040503050406030204" pitchFamily="18" charset="0"/>
                                    <a:cs typeface="Arial" panose="020B0604020202020204" pitchFamily="34" charset="0"/>
                                  </a:rPr>
                                  <m:t>7</m:t>
                                </m:r>
                              </m:e>
                            </m:mr>
                          </m:m>
                        </m:e>
                      </m:d>
                    </m:oMath>
                  </m:oMathPara>
                </a14:m>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a:t>
                </a:r>
              </a:p>
              <a:p>
                <a:pPr marL="0"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249F287-B7B4-68C2-12CE-324B3567605F}"/>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4D2C3800-789A-FF5F-7488-2DD97C79D82E}"/>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C3139DFE-B164-1658-2519-1F03337178B4}"/>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31</a:t>
            </a:fld>
            <a:endParaRPr lang="en-AE" dirty="0"/>
          </a:p>
        </p:txBody>
      </p:sp>
      <p:sp>
        <p:nvSpPr>
          <p:cNvPr id="11" name="Content Placeholder 2">
            <a:extLst>
              <a:ext uri="{FF2B5EF4-FFF2-40B4-BE49-F238E27FC236}">
                <a16:creationId xmlns:a16="http://schemas.microsoft.com/office/drawing/2014/main" id="{B249DCAF-58F7-65B3-5CFD-962B2DFCB543}"/>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087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2D19C-3FCF-82E3-0D1F-D7591A37B4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46A93-83F0-4BCB-11B6-1CA2D11851C4}"/>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792A8E-1F5A-4E57-9C5D-3FF3E413488B}"/>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marL="457200" lvl="1" indent="0" algn="just">
                  <a:buNone/>
                </a:pPr>
                <a:r>
                  <a:rPr lang="en-GB" dirty="0">
                    <a:latin typeface="Arial" panose="020B0604020202020204" pitchFamily="34" charset="0"/>
                    <a:cs typeface="Arial" panose="020B0604020202020204" pitchFamily="34" charset="0"/>
                  </a:rPr>
                  <a:t>For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1</m:t>
                        </m:r>
                      </m:sub>
                    </m:sSub>
                  </m:oMath>
                </a14:m>
                <a:r>
                  <a:rPr lang="en-GB" dirty="0">
                    <a:latin typeface="Arial" panose="020B0604020202020204" pitchFamily="34" charset="0"/>
                    <a:cs typeface="Arial" panose="020B0604020202020204" pitchFamily="34" charset="0"/>
                  </a:rPr>
                  <a:t> and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𝑉</m:t>
                        </m:r>
                      </m:e>
                      <m:sub>
                        <m:r>
                          <a:rPr lang="en-US" b="0" i="1" smtClean="0">
                            <a:latin typeface="Cambria Math" panose="02040503050406030204" pitchFamily="18" charset="0"/>
                            <a:cs typeface="Arial" panose="020B0604020202020204" pitchFamily="34" charset="0"/>
                          </a:rPr>
                          <m:t>1</m:t>
                        </m:r>
                      </m:sub>
                    </m:sSub>
                  </m:oMath>
                </a14:m>
                <a:r>
                  <a:rPr lang="en-GB" dirty="0">
                    <a:latin typeface="Arial" panose="020B0604020202020204" pitchFamily="34" charset="0"/>
                    <a:cs typeface="Arial" panose="020B0604020202020204" pitchFamily="34" charset="0"/>
                  </a:rPr>
                  <a:t>:</a:t>
                </a:r>
              </a:p>
              <a:p>
                <a:pPr marL="457200" lvl="1" indent="0" algn="just">
                  <a:buNone/>
                </a:pPr>
                <a:r>
                  <a:rPr lang="en-GB" dirty="0">
                    <a:latin typeface="Arial" panose="020B0604020202020204" pitchFamily="34" charset="0"/>
                    <a:cs typeface="Arial" panose="020B0604020202020204" pitchFamily="34" charset="0"/>
                  </a:rPr>
                  <a:t>	initialize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 ,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𝑙</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=0,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𝑂</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=2×2 </m:t>
                    </m:r>
                    <m:r>
                      <m:rPr>
                        <m:nor/>
                      </m:rPr>
                      <a:rPr lang="en-US">
                        <a:latin typeface="Cambria Math" panose="02040503050406030204" pitchFamily="18" charset="0"/>
                        <a:cs typeface="Arial" panose="020B0604020202020204" pitchFamily="34" charset="0"/>
                      </a:rPr>
                      <m:t>zero</m:t>
                    </m:r>
                    <m:r>
                      <m:rPr>
                        <m:nor/>
                      </m:rPr>
                      <a:rPr lang="en-US">
                        <a:latin typeface="Cambria Math" panose="02040503050406030204" pitchFamily="18" charset="0"/>
                        <a:cs typeface="Arial" panose="020B0604020202020204" pitchFamily="34" charset="0"/>
                      </a:rPr>
                      <m:t> </m:t>
                    </m:r>
                    <m:r>
                      <m:rPr>
                        <m:nor/>
                      </m:rPr>
                      <a:rPr lang="en-US">
                        <a:latin typeface="Cambria Math" panose="02040503050406030204" pitchFamily="18" charset="0"/>
                        <a:cs typeface="Arial" panose="020B0604020202020204" pitchFamily="34" charset="0"/>
                      </a:rPr>
                      <m:t>matrix</m:t>
                    </m:r>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Iterate over all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𝑖</m:t>
                        </m:r>
                      </m:sub>
                    </m:sSub>
                  </m:oMath>
                </a14:m>
                <a:r>
                  <a:rPr lang="en-GB" dirty="0">
                    <a:latin typeface="Arial" panose="020B0604020202020204" pitchFamily="34" charset="0"/>
                    <a:cs typeface="Arial" panose="020B0604020202020204" pitchFamily="34" charset="0"/>
                  </a:rPr>
                  <a:t> </a:t>
                </a:r>
              </a:p>
              <a:p>
                <a:pPr marL="457200" lvl="1" indent="0" algn="just">
                  <a:buNone/>
                </a:pPr>
                <a:r>
                  <a:rPr lang="en-GB" dirty="0">
                    <a:latin typeface="Arial" panose="020B0604020202020204" pitchFamily="34" charset="0"/>
                    <a:cs typeface="Arial" panose="020B0604020202020204" pitchFamily="34" charset="0"/>
                  </a:rPr>
                  <a:t>		compute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r>
                          <a:rPr lang="en-US" b="0" i="1" smtClean="0">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𝑖</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𝑖</m:t>
                        </m:r>
                      </m:sub>
                    </m:sSub>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𝑇</m:t>
                        </m:r>
                      </m:sup>
                    </m:sSubSup>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a:t>
                </a:r>
                <a:r>
                  <a:rPr lang="en-GB" dirty="0">
                    <a:solidFill>
                      <a:srgbClr val="FF0000"/>
                    </a:solidFill>
                    <a:latin typeface="Arial" panose="020B0604020202020204" pitchFamily="34" charset="0"/>
                    <a:cs typeface="Arial" panose="020B0604020202020204" pitchFamily="34" charset="0"/>
                  </a:rPr>
                  <a:t>compute row max </a:t>
                </a:r>
                <a14:m>
                  <m:oMath xmlns:m="http://schemas.openxmlformats.org/officeDocument/2006/math">
                    <m:sSub>
                      <m:sSubPr>
                        <m:ctrlPr>
                          <a:rPr lang="en-US" i="1">
                            <a:solidFill>
                              <a:srgbClr val="FF0000"/>
                            </a:solidFill>
                            <a:latin typeface="Cambria Math" panose="02040503050406030204" pitchFamily="18" charset="0"/>
                            <a:cs typeface="Arial" panose="020B0604020202020204" pitchFamily="34" charset="0"/>
                          </a:rPr>
                        </m:ctrlPr>
                      </m:sSubPr>
                      <m:e>
                        <m:r>
                          <a:rPr lang="en-US" i="1">
                            <a:solidFill>
                              <a:srgbClr val="FF0000"/>
                            </a:solidFill>
                            <a:latin typeface="Cambria Math" panose="02040503050406030204" pitchFamily="18" charset="0"/>
                            <a:cs typeface="Arial" panose="020B0604020202020204" pitchFamily="34" charset="0"/>
                          </a:rPr>
                          <m:t>𝑚</m:t>
                        </m:r>
                      </m:e>
                      <m:sub>
                        <m:r>
                          <a:rPr lang="en-US" i="1">
                            <a:solidFill>
                              <a:srgbClr val="FF0000"/>
                            </a:solidFill>
                            <a:latin typeface="Cambria Math" panose="02040503050406030204" pitchFamily="18" charset="0"/>
                            <a:cs typeface="Arial" panose="020B0604020202020204" pitchFamily="34" charset="0"/>
                          </a:rPr>
                          <m:t>1,</m:t>
                        </m:r>
                        <m:r>
                          <a:rPr lang="en-US" i="1">
                            <a:solidFill>
                              <a:srgbClr val="FF0000"/>
                            </a:solidFill>
                            <a:latin typeface="Cambria Math" panose="02040503050406030204" pitchFamily="18" charset="0"/>
                            <a:cs typeface="Arial" panose="020B0604020202020204" pitchFamily="34" charset="0"/>
                          </a:rPr>
                          <m:t>𝑖</m:t>
                        </m:r>
                      </m:sub>
                    </m:sSub>
                  </m:oMath>
                </a14:m>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r>
                            <a:rPr lang="en-US" b="0" i="1" smtClean="0">
                              <a:latin typeface="Cambria Math" panose="02040503050406030204" pitchFamily="18" charset="0"/>
                              <a:cs typeface="Arial" panose="020B0604020202020204" pitchFamily="34" charset="0"/>
                            </a:rPr>
                            <m:t>1,1</m:t>
                          </m:r>
                        </m:sub>
                      </m:sSub>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4</m:t>
                                </m:r>
                              </m:e>
                            </m:mr>
                          </m:m>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2"/>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r>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2"/>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3</m:t>
                                </m:r>
                              </m:e>
                            </m:mr>
                            <m:mr>
                              <m:e>
                                <m:r>
                                  <a:rPr lang="en-US" b="0" i="1" smtClean="0">
                                    <a:latin typeface="Cambria Math" panose="02040503050406030204" pitchFamily="18" charset="0"/>
                                    <a:cs typeface="Arial" panose="020B0604020202020204" pitchFamily="34" charset="0"/>
                                  </a:rPr>
                                  <m:t>7</m:t>
                                </m:r>
                              </m:e>
                              <m:e>
                                <m:r>
                                  <a:rPr lang="en-US" b="0" i="1" smtClean="0">
                                    <a:latin typeface="Cambria Math" panose="02040503050406030204" pitchFamily="18" charset="0"/>
                                    <a:cs typeface="Arial" panose="020B0604020202020204" pitchFamily="34" charset="0"/>
                                  </a:rPr>
                                  <m:t>7</m:t>
                                </m:r>
                              </m:e>
                            </m:mr>
                          </m:m>
                        </m:e>
                      </m:d>
                    </m:oMath>
                  </m:oMathPara>
                </a14:m>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1,1</m:t>
                          </m:r>
                        </m:sub>
                      </m:sSub>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1"/>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3</m:t>
                                </m:r>
                              </m:e>
                            </m:mr>
                            <m:mr>
                              <m:e>
                                <m:r>
                                  <a:rPr lang="en-US" b="0" i="1" smtClean="0">
                                    <a:latin typeface="Cambria Math" panose="02040503050406030204" pitchFamily="18" charset="0"/>
                                    <a:cs typeface="Arial" panose="020B0604020202020204" pitchFamily="34" charset="0"/>
                                  </a:rPr>
                                  <m:t>7</m:t>
                                </m:r>
                              </m:e>
                            </m:mr>
                          </m:m>
                        </m:e>
                      </m:d>
                    </m:oMath>
                  </m:oMathPara>
                </a14:m>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a:t>
                </a:r>
              </a:p>
              <a:p>
                <a:pPr marL="0"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2792A8E-1F5A-4E57-9C5D-3FF3E413488B}"/>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A5B42599-46C7-62AC-9C2D-E84C66297B8D}"/>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9C879B4F-80A4-77EA-30E4-D71937FFEF9A}"/>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32</a:t>
            </a:fld>
            <a:endParaRPr lang="en-AE" dirty="0"/>
          </a:p>
        </p:txBody>
      </p:sp>
      <p:sp>
        <p:nvSpPr>
          <p:cNvPr id="11" name="Content Placeholder 2">
            <a:extLst>
              <a:ext uri="{FF2B5EF4-FFF2-40B4-BE49-F238E27FC236}">
                <a16:creationId xmlns:a16="http://schemas.microsoft.com/office/drawing/2014/main" id="{18AA0BFC-D756-7AF3-9D7E-3AFF2D5C1263}"/>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23111403-FB7D-73A6-9167-3CC94F549821}"/>
              </a:ext>
            </a:extLst>
          </p:cNvPr>
          <p:cNvCxnSpPr>
            <a:cxnSpLocks/>
          </p:cNvCxnSpPr>
          <p:nvPr/>
        </p:nvCxnSpPr>
        <p:spPr>
          <a:xfrm>
            <a:off x="7806267" y="3869267"/>
            <a:ext cx="5503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C13E6AE-3185-D81A-860A-02CC3D7E4809}"/>
              </a:ext>
            </a:extLst>
          </p:cNvPr>
          <p:cNvCxnSpPr/>
          <p:nvPr/>
        </p:nvCxnSpPr>
        <p:spPr>
          <a:xfrm>
            <a:off x="7806267" y="4182533"/>
            <a:ext cx="5503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1BA1E2-6860-5AC9-19A4-390670825A66}"/>
                  </a:ext>
                </a:extLst>
              </p:cNvPr>
              <p:cNvSpPr txBox="1"/>
              <p:nvPr/>
            </p:nvSpPr>
            <p:spPr>
              <a:xfrm>
                <a:off x="8271933" y="3684601"/>
                <a:ext cx="1573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3,3</m:t>
                              </m:r>
                            </m:e>
                          </m:d>
                        </m:e>
                      </m:func>
                      <m:r>
                        <a:rPr lang="en-US" b="0" i="1" smtClean="0">
                          <a:latin typeface="Cambria Math" panose="02040503050406030204" pitchFamily="18" charset="0"/>
                        </a:rPr>
                        <m:t>=3</m:t>
                      </m:r>
                    </m:oMath>
                  </m:oMathPara>
                </a14:m>
                <a:endParaRPr lang="en-AE" dirty="0"/>
              </a:p>
            </p:txBody>
          </p:sp>
        </mc:Choice>
        <mc:Fallback xmlns="">
          <p:sp>
            <p:nvSpPr>
              <p:cNvPr id="10" name="TextBox 9">
                <a:extLst>
                  <a:ext uri="{FF2B5EF4-FFF2-40B4-BE49-F238E27FC236}">
                    <a16:creationId xmlns:a16="http://schemas.microsoft.com/office/drawing/2014/main" id="{9D1BA1E2-6860-5AC9-19A4-390670825A66}"/>
                  </a:ext>
                </a:extLst>
              </p:cNvPr>
              <p:cNvSpPr txBox="1">
                <a:spLocks noRot="1" noChangeAspect="1" noMove="1" noResize="1" noEditPoints="1" noAdjustHandles="1" noChangeArrowheads="1" noChangeShapeType="1" noTextEdit="1"/>
              </p:cNvSpPr>
              <p:nvPr/>
            </p:nvSpPr>
            <p:spPr>
              <a:xfrm>
                <a:off x="8271933" y="3684601"/>
                <a:ext cx="1573701" cy="369332"/>
              </a:xfrm>
              <a:prstGeom prst="rect">
                <a:avLst/>
              </a:prstGeom>
              <a:blipFill>
                <a:blip r:embed="rId3"/>
                <a:stretch>
                  <a:fillRect/>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9131F48-059F-5C9C-F400-72BE917BEDBA}"/>
                  </a:ext>
                </a:extLst>
              </p:cNvPr>
              <p:cNvSpPr txBox="1"/>
              <p:nvPr/>
            </p:nvSpPr>
            <p:spPr>
              <a:xfrm>
                <a:off x="8271933" y="3982471"/>
                <a:ext cx="15737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e>
                      </m:func>
                      <m:r>
                        <a:rPr lang="en-US" b="0" i="1" smtClean="0">
                          <a:latin typeface="Cambria Math" panose="02040503050406030204" pitchFamily="18" charset="0"/>
                        </a:rPr>
                        <m:t>=7</m:t>
                      </m:r>
                    </m:oMath>
                  </m:oMathPara>
                </a14:m>
                <a:endParaRPr lang="en-AE" dirty="0"/>
              </a:p>
            </p:txBody>
          </p:sp>
        </mc:Choice>
        <mc:Fallback xmlns="">
          <p:sp>
            <p:nvSpPr>
              <p:cNvPr id="12" name="TextBox 11">
                <a:extLst>
                  <a:ext uri="{FF2B5EF4-FFF2-40B4-BE49-F238E27FC236}">
                    <a16:creationId xmlns:a16="http://schemas.microsoft.com/office/drawing/2014/main" id="{49131F48-059F-5C9C-F400-72BE917BEDBA}"/>
                  </a:ext>
                </a:extLst>
              </p:cNvPr>
              <p:cNvSpPr txBox="1">
                <a:spLocks noRot="1" noChangeAspect="1" noMove="1" noResize="1" noEditPoints="1" noAdjustHandles="1" noChangeArrowheads="1" noChangeShapeType="1" noTextEdit="1"/>
              </p:cNvSpPr>
              <p:nvPr/>
            </p:nvSpPr>
            <p:spPr>
              <a:xfrm>
                <a:off x="8271933" y="3982471"/>
                <a:ext cx="1573701" cy="369332"/>
              </a:xfrm>
              <a:prstGeom prst="rect">
                <a:avLst/>
              </a:prstGeom>
              <a:blipFill>
                <a:blip r:embed="rId4"/>
                <a:stretch>
                  <a:fillRect/>
                </a:stretch>
              </a:blipFill>
            </p:spPr>
            <p:txBody>
              <a:bodyPr/>
              <a:lstStyle/>
              <a:p>
                <a:r>
                  <a:rPr lang="en-AE">
                    <a:noFill/>
                  </a:rPr>
                  <a:t> </a:t>
                </a:r>
              </a:p>
            </p:txBody>
          </p:sp>
        </mc:Fallback>
      </mc:AlternateContent>
    </p:spTree>
    <p:extLst>
      <p:ext uri="{BB962C8B-B14F-4D97-AF65-F5344CB8AC3E}">
        <p14:creationId xmlns:p14="http://schemas.microsoft.com/office/powerpoint/2010/main" val="2519464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3367B-F92E-E5C4-BC22-C1EB8754E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BB476-75BE-C0A3-6EDC-96D1B7CE0538}"/>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342A5F-003E-7828-3FE3-80E830046713}"/>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marL="457200" lvl="1" indent="0" algn="just">
                  <a:buNone/>
                </a:pPr>
                <a:r>
                  <a:rPr lang="en-GB" dirty="0">
                    <a:latin typeface="Arial" panose="020B0604020202020204" pitchFamily="34" charset="0"/>
                    <a:cs typeface="Arial" panose="020B0604020202020204" pitchFamily="34" charset="0"/>
                  </a:rPr>
                  <a:t>For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1</m:t>
                        </m:r>
                      </m:sub>
                    </m:sSub>
                  </m:oMath>
                </a14:m>
                <a:r>
                  <a:rPr lang="en-GB" dirty="0">
                    <a:latin typeface="Arial" panose="020B0604020202020204" pitchFamily="34" charset="0"/>
                    <a:cs typeface="Arial" panose="020B0604020202020204" pitchFamily="34" charset="0"/>
                  </a:rPr>
                  <a:t> and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𝑉</m:t>
                        </m:r>
                      </m:e>
                      <m:sub>
                        <m:r>
                          <a:rPr lang="en-US" b="0" i="1" smtClean="0">
                            <a:latin typeface="Cambria Math" panose="02040503050406030204" pitchFamily="18" charset="0"/>
                            <a:cs typeface="Arial" panose="020B0604020202020204" pitchFamily="34" charset="0"/>
                          </a:rPr>
                          <m:t>1</m:t>
                        </m:r>
                      </m:sub>
                    </m:sSub>
                  </m:oMath>
                </a14:m>
                <a:r>
                  <a:rPr lang="en-GB" dirty="0">
                    <a:latin typeface="Arial" panose="020B0604020202020204" pitchFamily="34" charset="0"/>
                    <a:cs typeface="Arial" panose="020B0604020202020204" pitchFamily="34" charset="0"/>
                  </a:rPr>
                  <a:t>:</a:t>
                </a:r>
              </a:p>
              <a:p>
                <a:pPr marL="457200" lvl="1" indent="0" algn="just">
                  <a:buNone/>
                </a:pPr>
                <a:r>
                  <a:rPr lang="en-GB" dirty="0">
                    <a:latin typeface="Arial" panose="020B0604020202020204" pitchFamily="34" charset="0"/>
                    <a:cs typeface="Arial" panose="020B0604020202020204" pitchFamily="34" charset="0"/>
                  </a:rPr>
                  <a:t>	initialize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 ,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𝑙</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=0,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𝑂</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=2×2 </m:t>
                    </m:r>
                    <m:r>
                      <m:rPr>
                        <m:nor/>
                      </m:rPr>
                      <a:rPr lang="en-US">
                        <a:latin typeface="Cambria Math" panose="02040503050406030204" pitchFamily="18" charset="0"/>
                        <a:cs typeface="Arial" panose="020B0604020202020204" pitchFamily="34" charset="0"/>
                      </a:rPr>
                      <m:t>zero</m:t>
                    </m:r>
                    <m:r>
                      <m:rPr>
                        <m:nor/>
                      </m:rPr>
                      <a:rPr lang="en-US">
                        <a:latin typeface="Cambria Math" panose="02040503050406030204" pitchFamily="18" charset="0"/>
                        <a:cs typeface="Arial" panose="020B0604020202020204" pitchFamily="34" charset="0"/>
                      </a:rPr>
                      <m:t> </m:t>
                    </m:r>
                    <m:r>
                      <m:rPr>
                        <m:nor/>
                      </m:rPr>
                      <a:rPr lang="en-US">
                        <a:latin typeface="Cambria Math" panose="02040503050406030204" pitchFamily="18" charset="0"/>
                        <a:cs typeface="Arial" panose="020B0604020202020204" pitchFamily="34" charset="0"/>
                      </a:rPr>
                      <m:t>matrix</m:t>
                    </m:r>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Iterate over all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𝑖</m:t>
                        </m:r>
                      </m:sub>
                    </m:sSub>
                  </m:oMath>
                </a14:m>
                <a:r>
                  <a:rPr lang="en-GB" dirty="0">
                    <a:latin typeface="Arial" panose="020B0604020202020204" pitchFamily="34" charset="0"/>
                    <a:cs typeface="Arial" panose="020B0604020202020204" pitchFamily="34" charset="0"/>
                  </a:rPr>
                  <a:t> </a:t>
                </a:r>
              </a:p>
              <a:p>
                <a:pPr marL="457200" lvl="1" indent="0" algn="just">
                  <a:buNone/>
                </a:pPr>
                <a:r>
                  <a:rPr lang="en-GB" dirty="0">
                    <a:latin typeface="Arial" panose="020B0604020202020204" pitchFamily="34" charset="0"/>
                    <a:cs typeface="Arial" panose="020B0604020202020204" pitchFamily="34" charset="0"/>
                  </a:rPr>
                  <a:t>		compute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r>
                          <a:rPr lang="en-US" b="0" i="1" smtClean="0">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𝑖</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𝑖</m:t>
                        </m:r>
                      </m:sub>
                    </m:sSub>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𝑇</m:t>
                        </m:r>
                      </m:sup>
                    </m:sSubSup>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compute row max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𝑖</m:t>
                        </m:r>
                      </m:sub>
                    </m:sSub>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a:t>
                </a:r>
                <a:r>
                  <a:rPr lang="en-GB" dirty="0">
                    <a:solidFill>
                      <a:srgbClr val="FF0000"/>
                    </a:solidFill>
                    <a:latin typeface="Arial" panose="020B0604020202020204" pitchFamily="34" charset="0"/>
                    <a:cs typeface="Arial" panose="020B0604020202020204" pitchFamily="34" charset="0"/>
                  </a:rPr>
                  <a:t>compute numerator for </a:t>
                </a:r>
                <a:r>
                  <a:rPr lang="en-GB" dirty="0" err="1">
                    <a:solidFill>
                      <a:srgbClr val="FF0000"/>
                    </a:solidFill>
                    <a:latin typeface="Arial" panose="020B0604020202020204" pitchFamily="34" charset="0"/>
                    <a:cs typeface="Arial" panose="020B0604020202020204" pitchFamily="34" charset="0"/>
                  </a:rPr>
                  <a:t>softmax</a:t>
                </a:r>
                <a:r>
                  <a:rPr lang="en-GB" dirty="0">
                    <a:solidFill>
                      <a:srgbClr val="FF0000"/>
                    </a:solidFill>
                    <a:latin typeface="Arial" panose="020B0604020202020204" pitchFamily="34" charset="0"/>
                    <a:cs typeface="Arial" panose="020B0604020202020204" pitchFamily="34" charset="0"/>
                  </a:rPr>
                  <a:t>: </a:t>
                </a:r>
                <a14:m>
                  <m:oMath xmlns:m="http://schemas.openxmlformats.org/officeDocument/2006/math">
                    <m:sSub>
                      <m:sSubPr>
                        <m:ctrlPr>
                          <a:rPr lang="en-US" i="1">
                            <a:solidFill>
                              <a:srgbClr val="FF0000"/>
                            </a:solidFill>
                            <a:latin typeface="Cambria Math" panose="02040503050406030204" pitchFamily="18" charset="0"/>
                            <a:cs typeface="Arial" panose="020B0604020202020204" pitchFamily="34" charset="0"/>
                          </a:rPr>
                        </m:ctrlPr>
                      </m:sSubPr>
                      <m:e>
                        <m:r>
                          <a:rPr lang="en-US" i="1">
                            <a:solidFill>
                              <a:srgbClr val="FF0000"/>
                            </a:solidFill>
                            <a:latin typeface="Cambria Math" panose="02040503050406030204" pitchFamily="18" charset="0"/>
                            <a:cs typeface="Arial" panose="020B0604020202020204" pitchFamily="34" charset="0"/>
                          </a:rPr>
                          <m:t>𝑃</m:t>
                        </m:r>
                      </m:e>
                      <m:sub>
                        <m:r>
                          <a:rPr lang="en-US">
                            <a:solidFill>
                              <a:srgbClr val="FF0000"/>
                            </a:solidFill>
                            <a:latin typeface="Cambria Math" panose="02040503050406030204" pitchFamily="18" charset="0"/>
                            <a:cs typeface="Arial" panose="020B0604020202020204" pitchFamily="34" charset="0"/>
                          </a:rPr>
                          <m:t>1,</m:t>
                        </m:r>
                        <m:r>
                          <m:rPr>
                            <m:sty m:val="p"/>
                          </m:rPr>
                          <a:rPr lang="en-US">
                            <a:solidFill>
                              <a:srgbClr val="FF0000"/>
                            </a:solidFill>
                            <a:latin typeface="Cambria Math" panose="02040503050406030204" pitchFamily="18" charset="0"/>
                            <a:cs typeface="Arial" panose="020B0604020202020204" pitchFamily="34" charset="0"/>
                          </a:rPr>
                          <m:t>i</m:t>
                        </m:r>
                      </m:sub>
                    </m:sSub>
                    <m:r>
                      <a:rPr lang="en-US">
                        <a:solidFill>
                          <a:srgbClr val="FF0000"/>
                        </a:solidFill>
                        <a:latin typeface="Cambria Math" panose="02040503050406030204" pitchFamily="18" charset="0"/>
                        <a:cs typeface="Arial" panose="020B0604020202020204" pitchFamily="34" charset="0"/>
                      </a:rPr>
                      <m:t>=</m:t>
                    </m:r>
                    <m:func>
                      <m:funcPr>
                        <m:ctrlPr>
                          <a:rPr lang="en-US" b="0" i="1" smtClean="0">
                            <a:solidFill>
                              <a:srgbClr val="FF0000"/>
                            </a:solidFill>
                            <a:latin typeface="Cambria Math" panose="02040503050406030204" pitchFamily="18" charset="0"/>
                            <a:cs typeface="Arial" panose="020B0604020202020204" pitchFamily="34" charset="0"/>
                          </a:rPr>
                        </m:ctrlPr>
                      </m:funcPr>
                      <m:fName>
                        <m:r>
                          <m:rPr>
                            <m:sty m:val="p"/>
                          </m:rPr>
                          <a:rPr lang="en-US" b="0" i="0" smtClean="0">
                            <a:solidFill>
                              <a:srgbClr val="FF0000"/>
                            </a:solidFill>
                            <a:latin typeface="Cambria Math" panose="02040503050406030204" pitchFamily="18" charset="0"/>
                            <a:cs typeface="Arial" panose="020B0604020202020204" pitchFamily="34" charset="0"/>
                          </a:rPr>
                          <m:t>exp</m:t>
                        </m:r>
                      </m:fName>
                      <m:e>
                        <m:d>
                          <m:dPr>
                            <m:ctrlPr>
                              <a:rPr lang="en-US" i="1">
                                <a:solidFill>
                                  <a:srgbClr val="FF0000"/>
                                </a:solidFill>
                                <a:latin typeface="Cambria Math" panose="02040503050406030204" pitchFamily="18" charset="0"/>
                                <a:cs typeface="Arial" panose="020B0604020202020204" pitchFamily="34" charset="0"/>
                              </a:rPr>
                            </m:ctrlPr>
                          </m:dPr>
                          <m:e>
                            <m:sSub>
                              <m:sSubPr>
                                <m:ctrlPr>
                                  <a:rPr lang="en-US" i="1">
                                    <a:solidFill>
                                      <a:srgbClr val="FF0000"/>
                                    </a:solidFill>
                                    <a:latin typeface="Cambria Math" panose="02040503050406030204" pitchFamily="18" charset="0"/>
                                    <a:cs typeface="Arial" panose="020B0604020202020204" pitchFamily="34" charset="0"/>
                                  </a:rPr>
                                </m:ctrlPr>
                              </m:sSubPr>
                              <m:e>
                                <m:r>
                                  <a:rPr lang="en-US" i="1">
                                    <a:solidFill>
                                      <a:srgbClr val="FF0000"/>
                                    </a:solidFill>
                                    <a:latin typeface="Cambria Math" panose="02040503050406030204" pitchFamily="18" charset="0"/>
                                    <a:cs typeface="Arial" panose="020B0604020202020204" pitchFamily="34" charset="0"/>
                                  </a:rPr>
                                  <m:t>𝑆</m:t>
                                </m:r>
                              </m:e>
                              <m:sub>
                                <m:r>
                                  <a:rPr lang="en-US" i="1">
                                    <a:solidFill>
                                      <a:srgbClr val="FF0000"/>
                                    </a:solidFill>
                                    <a:latin typeface="Cambria Math" panose="02040503050406030204" pitchFamily="18" charset="0"/>
                                    <a:cs typeface="Arial" panose="020B0604020202020204" pitchFamily="34" charset="0"/>
                                  </a:rPr>
                                  <m:t>1,</m:t>
                                </m:r>
                                <m:r>
                                  <a:rPr lang="en-US" i="1">
                                    <a:solidFill>
                                      <a:srgbClr val="FF0000"/>
                                    </a:solidFill>
                                    <a:latin typeface="Cambria Math" panose="02040503050406030204" pitchFamily="18" charset="0"/>
                                    <a:cs typeface="Arial" panose="020B0604020202020204" pitchFamily="34" charset="0"/>
                                  </a:rPr>
                                  <m:t>𝑖</m:t>
                                </m:r>
                              </m:sub>
                            </m:sSub>
                            <m:r>
                              <a:rPr lang="en-US" i="1">
                                <a:solidFill>
                                  <a:srgbClr val="FF0000"/>
                                </a:solidFill>
                                <a:latin typeface="Cambria Math" panose="02040503050406030204" pitchFamily="18" charset="0"/>
                                <a:cs typeface="Arial" panose="020B0604020202020204" pitchFamily="34" charset="0"/>
                              </a:rPr>
                              <m:t>−</m:t>
                            </m:r>
                            <m:sSub>
                              <m:sSubPr>
                                <m:ctrlPr>
                                  <a:rPr lang="en-US" i="1">
                                    <a:solidFill>
                                      <a:srgbClr val="FF0000"/>
                                    </a:solidFill>
                                    <a:latin typeface="Cambria Math" panose="02040503050406030204" pitchFamily="18" charset="0"/>
                                    <a:cs typeface="Arial" panose="020B0604020202020204" pitchFamily="34" charset="0"/>
                                  </a:rPr>
                                </m:ctrlPr>
                              </m:sSubPr>
                              <m:e>
                                <m:r>
                                  <a:rPr lang="en-US" i="1">
                                    <a:solidFill>
                                      <a:srgbClr val="FF0000"/>
                                    </a:solidFill>
                                    <a:latin typeface="Cambria Math" panose="02040503050406030204" pitchFamily="18" charset="0"/>
                                    <a:cs typeface="Arial" panose="020B0604020202020204" pitchFamily="34" charset="0"/>
                                  </a:rPr>
                                  <m:t>𝑚</m:t>
                                </m:r>
                              </m:e>
                              <m:sub>
                                <m:r>
                                  <a:rPr lang="en-US" i="1">
                                    <a:solidFill>
                                      <a:srgbClr val="FF0000"/>
                                    </a:solidFill>
                                    <a:latin typeface="Cambria Math" panose="02040503050406030204" pitchFamily="18" charset="0"/>
                                    <a:cs typeface="Arial" panose="020B0604020202020204" pitchFamily="34" charset="0"/>
                                  </a:rPr>
                                  <m:t>1,</m:t>
                                </m:r>
                                <m:r>
                                  <a:rPr lang="en-US" i="1">
                                    <a:solidFill>
                                      <a:srgbClr val="FF0000"/>
                                    </a:solidFill>
                                    <a:latin typeface="Cambria Math" panose="02040503050406030204" pitchFamily="18" charset="0"/>
                                    <a:cs typeface="Arial" panose="020B0604020202020204" pitchFamily="34" charset="0"/>
                                  </a:rPr>
                                  <m:t>𝑖</m:t>
                                </m:r>
                              </m:sub>
                            </m:sSub>
                          </m:e>
                        </m:d>
                      </m:e>
                    </m:func>
                  </m:oMath>
                </a14:m>
                <a:endParaRPr lang="en-US"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cs typeface="Arial" panose="020B0604020202020204" pitchFamily="34" charset="0"/>
                            </a:rPr>
                          </m:ctrlPr>
                        </m:funcPr>
                        <m:fName>
                          <m:r>
                            <m:rPr>
                              <m:sty m:val="p"/>
                            </m:rPr>
                            <a:rPr lang="en-US" b="0" i="0" smtClean="0">
                              <a:latin typeface="Cambria Math" panose="02040503050406030204" pitchFamily="18" charset="0"/>
                              <a:cs typeface="Arial" panose="020B0604020202020204" pitchFamily="34" charset="0"/>
                            </a:rPr>
                            <m:t>exp</m:t>
                          </m:r>
                        </m:fName>
                        <m:e>
                          <m:d>
                            <m:dPr>
                              <m:ctrlPr>
                                <a:rPr lang="en-US" b="0" i="1" smtClean="0">
                                  <a:latin typeface="Cambria Math" panose="02040503050406030204" pitchFamily="18" charset="0"/>
                                  <a:cs typeface="Arial" panose="020B0604020202020204" pitchFamily="34" charset="0"/>
                                </a:rPr>
                              </m:ctrlPr>
                            </m:dPr>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r>
                                    <a:rPr lang="en-US" b="0" i="1" smtClean="0">
                                      <a:latin typeface="Cambria Math" panose="02040503050406030204" pitchFamily="18" charset="0"/>
                                      <a:cs typeface="Arial" panose="020B0604020202020204" pitchFamily="34" charset="0"/>
                                    </a:rPr>
                                    <m:t>1,1</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1,1</m:t>
                                  </m:r>
                                </m:sub>
                              </m:sSub>
                            </m:e>
                          </m:d>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sSup>
                                      <m:sSupPr>
                                        <m:ctrlPr>
                                          <a:rPr lang="en-US" b="0" i="1" smtClean="0">
                                            <a:latin typeface="Cambria Math" panose="02040503050406030204" pitchFamily="18" charset="0"/>
                                            <a:cs typeface="Arial" panose="020B0604020202020204" pitchFamily="34" charset="0"/>
                                          </a:rPr>
                                        </m:ctrlPr>
                                      </m:sSupPr>
                                      <m:e>
                                        <m:r>
                                          <m:rPr>
                                            <m:brk m:alnAt="7"/>
                                          </m:rPr>
                                          <a:rPr lang="en-US" b="0" i="1" smtClean="0">
                                            <a:latin typeface="Cambria Math" panose="02040503050406030204" pitchFamily="18" charset="0"/>
                                            <a:cs typeface="Arial" panose="020B0604020202020204" pitchFamily="34" charset="0"/>
                                          </a:rPr>
                                          <m:t>𝑒</m:t>
                                        </m:r>
                                      </m:e>
                                      <m:sup>
                                        <m:r>
                                          <a:rPr lang="en-US" b="0" i="1" smtClean="0">
                                            <a:latin typeface="Cambria Math" panose="02040503050406030204" pitchFamily="18" charset="0"/>
                                            <a:cs typeface="Arial" panose="020B0604020202020204" pitchFamily="34" charset="0"/>
                                          </a:rPr>
                                          <m:t>3−3</m:t>
                                        </m:r>
                                      </m:sup>
                                    </m:sSup>
                                  </m:e>
                                  <m:e>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𝑒</m:t>
                                        </m:r>
                                      </m:e>
                                      <m:sup>
                                        <m:r>
                                          <a:rPr lang="en-US" b="0" i="1" smtClean="0">
                                            <a:latin typeface="Cambria Math" panose="02040503050406030204" pitchFamily="18" charset="0"/>
                                            <a:cs typeface="Arial" panose="020B0604020202020204" pitchFamily="34" charset="0"/>
                                          </a:rPr>
                                          <m:t>3−3</m:t>
                                        </m:r>
                                      </m:sup>
                                    </m:sSup>
                                  </m:e>
                                </m:mr>
                                <m:mr>
                                  <m:e>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𝑒</m:t>
                                        </m:r>
                                      </m:e>
                                      <m:sup>
                                        <m:r>
                                          <a:rPr lang="en-US" b="0" i="1" smtClean="0">
                                            <a:latin typeface="Cambria Math" panose="02040503050406030204" pitchFamily="18" charset="0"/>
                                            <a:cs typeface="Arial" panose="020B0604020202020204" pitchFamily="34" charset="0"/>
                                          </a:rPr>
                                          <m:t>7−7</m:t>
                                        </m:r>
                                      </m:sup>
                                    </m:sSup>
                                  </m:e>
                                  <m:e>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𝑒</m:t>
                                        </m:r>
                                      </m:e>
                                      <m:sup>
                                        <m:r>
                                          <a:rPr lang="en-US" b="0" i="1" smtClean="0">
                                            <a:latin typeface="Cambria Math" panose="02040503050406030204" pitchFamily="18" charset="0"/>
                                            <a:cs typeface="Arial" panose="020B0604020202020204" pitchFamily="34" charset="0"/>
                                          </a:rPr>
                                          <m:t>7−7</m:t>
                                        </m:r>
                                      </m:sup>
                                    </m:sSup>
                                  </m:e>
                                </m:mr>
                              </m:m>
                            </m:e>
                          </m:d>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r>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
                            </m:e>
                          </m:d>
                        </m:e>
                      </m:func>
                    </m:oMath>
                  </m:oMathPara>
                </a14:m>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98342A5F-003E-7828-3FE3-80E830046713}"/>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260364F0-AB82-F447-2C8D-8C4B7893F3E5}"/>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45ABD41D-87C9-7DE7-64BD-49EEFC2C5C76}"/>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33</a:t>
            </a:fld>
            <a:endParaRPr lang="en-AE" dirty="0"/>
          </a:p>
        </p:txBody>
      </p:sp>
      <p:sp>
        <p:nvSpPr>
          <p:cNvPr id="11" name="Content Placeholder 2">
            <a:extLst>
              <a:ext uri="{FF2B5EF4-FFF2-40B4-BE49-F238E27FC236}">
                <a16:creationId xmlns:a16="http://schemas.microsoft.com/office/drawing/2014/main" id="{09513B78-57CC-3ABD-A7C4-A86E4A410BD1}"/>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3970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5F011-1551-0E6A-0327-B832C4C4C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3AAEB0-88EF-9B1B-CA3E-ABD5D72428EA}"/>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0FEAF8-DA5F-1B17-0CF9-659177C0CA1C}"/>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marL="457200" lvl="1" indent="0" algn="just">
                  <a:buNone/>
                </a:pPr>
                <a:r>
                  <a:rPr lang="en-GB" dirty="0">
                    <a:latin typeface="Arial" panose="020B0604020202020204" pitchFamily="34" charset="0"/>
                    <a:cs typeface="Arial" panose="020B0604020202020204" pitchFamily="34" charset="0"/>
                  </a:rPr>
                  <a:t>For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1</m:t>
                        </m:r>
                      </m:sub>
                    </m:sSub>
                  </m:oMath>
                </a14:m>
                <a:r>
                  <a:rPr lang="en-GB" dirty="0">
                    <a:latin typeface="Arial" panose="020B0604020202020204" pitchFamily="34" charset="0"/>
                    <a:cs typeface="Arial" panose="020B0604020202020204" pitchFamily="34" charset="0"/>
                  </a:rPr>
                  <a:t> and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𝑉</m:t>
                        </m:r>
                      </m:e>
                      <m:sub>
                        <m:r>
                          <a:rPr lang="en-US" b="0" i="1" smtClean="0">
                            <a:latin typeface="Cambria Math" panose="02040503050406030204" pitchFamily="18" charset="0"/>
                            <a:cs typeface="Arial" panose="020B0604020202020204" pitchFamily="34" charset="0"/>
                          </a:rPr>
                          <m:t>1</m:t>
                        </m:r>
                      </m:sub>
                    </m:sSub>
                  </m:oMath>
                </a14:m>
                <a:r>
                  <a:rPr lang="en-GB" dirty="0">
                    <a:latin typeface="Arial" panose="020B0604020202020204" pitchFamily="34" charset="0"/>
                    <a:cs typeface="Arial" panose="020B0604020202020204" pitchFamily="34" charset="0"/>
                  </a:rPr>
                  <a:t>:</a:t>
                </a:r>
              </a:p>
              <a:p>
                <a:pPr marL="457200" lvl="1" indent="0" algn="just">
                  <a:buNone/>
                </a:pPr>
                <a:r>
                  <a:rPr lang="en-GB" dirty="0">
                    <a:latin typeface="Arial" panose="020B0604020202020204" pitchFamily="34" charset="0"/>
                    <a:cs typeface="Arial" panose="020B0604020202020204" pitchFamily="34" charset="0"/>
                  </a:rPr>
                  <a:t>	initialize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 ,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𝑙</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=0,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𝑂</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=2×2 </m:t>
                    </m:r>
                    <m:r>
                      <m:rPr>
                        <m:nor/>
                      </m:rPr>
                      <a:rPr lang="en-US" b="0" i="0" smtClean="0">
                        <a:latin typeface="Cambria Math" panose="02040503050406030204" pitchFamily="18" charset="0"/>
                        <a:cs typeface="Arial" panose="020B0604020202020204" pitchFamily="34" charset="0"/>
                      </a:rPr>
                      <m:t>zero</m:t>
                    </m:r>
                    <m:r>
                      <m:rPr>
                        <m:nor/>
                      </m:rPr>
                      <a:rPr lang="en-US" b="0" i="0" smtClean="0">
                        <a:latin typeface="Cambria Math" panose="02040503050406030204" pitchFamily="18" charset="0"/>
                        <a:cs typeface="Arial" panose="020B0604020202020204" pitchFamily="34" charset="0"/>
                      </a:rPr>
                      <m:t> </m:t>
                    </m:r>
                    <m:r>
                      <m:rPr>
                        <m:nor/>
                      </m:rPr>
                      <a:rPr lang="en-US" b="0" i="0" smtClean="0">
                        <a:latin typeface="Cambria Math" panose="02040503050406030204" pitchFamily="18" charset="0"/>
                        <a:cs typeface="Arial" panose="020B0604020202020204" pitchFamily="34" charset="0"/>
                      </a:rPr>
                      <m:t>matrix</m:t>
                    </m:r>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Iterate over all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𝑖</m:t>
                        </m:r>
                      </m:sub>
                    </m:sSub>
                  </m:oMath>
                </a14:m>
                <a:r>
                  <a:rPr lang="en-GB" dirty="0">
                    <a:latin typeface="Arial" panose="020B0604020202020204" pitchFamily="34" charset="0"/>
                    <a:cs typeface="Arial" panose="020B0604020202020204" pitchFamily="34" charset="0"/>
                  </a:rPr>
                  <a:t> </a:t>
                </a:r>
              </a:p>
              <a:p>
                <a:pPr marL="457200" lvl="1" indent="0" algn="just">
                  <a:buNone/>
                </a:pPr>
                <a:r>
                  <a:rPr lang="en-GB" dirty="0">
                    <a:latin typeface="Arial" panose="020B0604020202020204" pitchFamily="34" charset="0"/>
                    <a:cs typeface="Arial" panose="020B0604020202020204" pitchFamily="34" charset="0"/>
                  </a:rPr>
                  <a:t>		compute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r>
                          <a:rPr lang="en-US" b="0" i="1" smtClean="0">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𝑖</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𝑖</m:t>
                        </m:r>
                      </m:sub>
                    </m:sSub>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𝑇</m:t>
                        </m:r>
                      </m:sup>
                    </m:sSubSup>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compute row max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𝑖</m:t>
                        </m:r>
                      </m:sub>
                    </m:sSub>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compute numerator for </a:t>
                </a:r>
                <a:r>
                  <a:rPr lang="en-GB" dirty="0" err="1">
                    <a:latin typeface="Arial" panose="020B0604020202020204" pitchFamily="34" charset="0"/>
                    <a:cs typeface="Arial" panose="020B0604020202020204" pitchFamily="34" charset="0"/>
                  </a:rPr>
                  <a:t>softmax</a:t>
                </a:r>
                <a:r>
                  <a:rPr lang="en-GB"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𝑃</m:t>
                        </m:r>
                      </m:e>
                      <m:sub>
                        <m:r>
                          <a:rPr lang="en-US">
                            <a:latin typeface="Cambria Math" panose="02040503050406030204" pitchFamily="18" charset="0"/>
                            <a:cs typeface="Arial" panose="020B0604020202020204" pitchFamily="34" charset="0"/>
                          </a:rPr>
                          <m:t>1,</m:t>
                        </m:r>
                        <m:r>
                          <m:rPr>
                            <m:sty m:val="p"/>
                          </m:rPr>
                          <a:rPr lang="en-US">
                            <a:latin typeface="Cambria Math" panose="02040503050406030204" pitchFamily="18" charset="0"/>
                            <a:cs typeface="Arial" panose="020B0604020202020204" pitchFamily="34" charset="0"/>
                          </a:rPr>
                          <m:t>i</m:t>
                        </m:r>
                      </m:sub>
                    </m:sSub>
                    <m:r>
                      <a:rPr lang="en-US">
                        <a:latin typeface="Cambria Math" panose="02040503050406030204" pitchFamily="18" charset="0"/>
                        <a:cs typeface="Arial" panose="020B0604020202020204" pitchFamily="34" charset="0"/>
                      </a:rPr>
                      <m:t>=</m:t>
                    </m:r>
                    <m:func>
                      <m:funcPr>
                        <m:ctrlPr>
                          <a:rPr lang="en-US" b="0" i="1" smtClean="0">
                            <a:latin typeface="Cambria Math" panose="02040503050406030204" pitchFamily="18" charset="0"/>
                            <a:cs typeface="Arial" panose="020B0604020202020204" pitchFamily="34" charset="0"/>
                          </a:rPr>
                        </m:ctrlPr>
                      </m:funcPr>
                      <m:fName>
                        <m:r>
                          <m:rPr>
                            <m:sty m:val="p"/>
                          </m:rPr>
                          <a:rPr lang="en-US" b="0" i="0" smtClean="0">
                            <a:latin typeface="Cambria Math" panose="02040503050406030204" pitchFamily="18" charset="0"/>
                            <a:cs typeface="Arial" panose="020B0604020202020204" pitchFamily="34" charset="0"/>
                          </a:rPr>
                          <m:t>exp</m:t>
                        </m:r>
                      </m:fName>
                      <m:e>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𝑆</m:t>
                                </m:r>
                              </m:e>
                              <m:sub>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𝑖</m:t>
                                </m:r>
                              </m:sub>
                            </m:sSub>
                          </m:e>
                        </m:d>
                      </m:e>
                    </m:func>
                  </m:oMath>
                </a14:m>
                <a:endParaRPr lang="en-US" dirty="0">
                  <a:latin typeface="Arial" panose="020B0604020202020204" pitchFamily="34" charset="0"/>
                  <a:cs typeface="Arial" panose="020B0604020202020204" pitchFamily="34" charset="0"/>
                </a:endParaRPr>
              </a:p>
              <a:p>
                <a:pPr marL="457200" lvl="1" indent="0" algn="just">
                  <a:buNone/>
                </a:pP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compute denominator for </a:t>
                </a:r>
                <a:r>
                  <a:rPr lang="en-US" dirty="0" err="1">
                    <a:solidFill>
                      <a:srgbClr val="FF0000"/>
                    </a:solidFill>
                    <a:latin typeface="Arial" panose="020B0604020202020204" pitchFamily="34" charset="0"/>
                    <a:cs typeface="Arial" panose="020B0604020202020204" pitchFamily="34" charset="0"/>
                  </a:rPr>
                  <a:t>softmax</a:t>
                </a:r>
                <a:r>
                  <a:rPr lang="en-US" dirty="0">
                    <a:solidFill>
                      <a:srgbClr val="FF0000"/>
                    </a:solidFill>
                    <a:latin typeface="Arial" panose="020B0604020202020204" pitchFamily="34" charset="0"/>
                    <a:cs typeface="Arial" panose="020B0604020202020204" pitchFamily="34" charset="0"/>
                  </a:rPr>
                  <a:t>: </a:t>
                </a:r>
                <a14:m>
                  <m:oMath xmlns:m="http://schemas.openxmlformats.org/officeDocument/2006/math">
                    <m:sSub>
                      <m:sSubPr>
                        <m:ctrlPr>
                          <a:rPr lang="en-US" b="0" i="1" smtClean="0">
                            <a:solidFill>
                              <a:srgbClr val="FF0000"/>
                            </a:solidFill>
                            <a:latin typeface="Cambria Math" panose="02040503050406030204" pitchFamily="18" charset="0"/>
                            <a:cs typeface="Arial" panose="020B0604020202020204" pitchFamily="34" charset="0"/>
                          </a:rPr>
                        </m:ctrlPr>
                      </m:sSubPr>
                      <m:e>
                        <m:r>
                          <a:rPr lang="en-US" b="0" i="1" smtClean="0">
                            <a:solidFill>
                              <a:srgbClr val="FF0000"/>
                            </a:solidFill>
                            <a:latin typeface="Cambria Math" panose="02040503050406030204" pitchFamily="18" charset="0"/>
                            <a:cs typeface="Arial" panose="020B0604020202020204" pitchFamily="34" charset="0"/>
                          </a:rPr>
                          <m:t>𝑙</m:t>
                        </m:r>
                      </m:e>
                      <m:sub>
                        <m:r>
                          <a:rPr lang="en-US" b="0" i="1" smtClean="0">
                            <a:solidFill>
                              <a:srgbClr val="FF0000"/>
                            </a:solidFill>
                            <a:latin typeface="Cambria Math" panose="02040503050406030204" pitchFamily="18" charset="0"/>
                            <a:cs typeface="Arial" panose="020B0604020202020204" pitchFamily="34" charset="0"/>
                          </a:rPr>
                          <m:t>1,</m:t>
                        </m:r>
                        <m:r>
                          <a:rPr lang="en-US" b="0" i="1" smtClean="0">
                            <a:solidFill>
                              <a:srgbClr val="FF0000"/>
                            </a:solidFill>
                            <a:latin typeface="Cambria Math" panose="02040503050406030204" pitchFamily="18" charset="0"/>
                            <a:cs typeface="Arial" panose="020B0604020202020204" pitchFamily="34" charset="0"/>
                          </a:rPr>
                          <m:t>𝑖</m:t>
                        </m:r>
                      </m:sub>
                    </m:sSub>
                  </m:oMath>
                </a14:m>
                <a:r>
                  <a:rPr lang="en-GB" dirty="0">
                    <a:solidFill>
                      <a:srgbClr val="FF0000"/>
                    </a:solidFill>
                    <a:latin typeface="Arial" panose="020B0604020202020204" pitchFamily="34" charset="0"/>
                    <a:cs typeface="Arial" panose="020B0604020202020204" pitchFamily="34" charset="0"/>
                  </a:rPr>
                  <a:t> by summing row entries of </a:t>
                </a:r>
                <a14:m>
                  <m:oMath xmlns:m="http://schemas.openxmlformats.org/officeDocument/2006/math">
                    <m:sSub>
                      <m:sSubPr>
                        <m:ctrlPr>
                          <a:rPr lang="en-US" b="0" i="1" smtClean="0">
                            <a:solidFill>
                              <a:srgbClr val="FF0000"/>
                            </a:solidFill>
                            <a:latin typeface="Cambria Math" panose="02040503050406030204" pitchFamily="18" charset="0"/>
                            <a:cs typeface="Arial" panose="020B0604020202020204" pitchFamily="34" charset="0"/>
                          </a:rPr>
                        </m:ctrlPr>
                      </m:sSubPr>
                      <m:e>
                        <m:r>
                          <a:rPr lang="en-US" b="0" i="1" smtClean="0">
                            <a:solidFill>
                              <a:srgbClr val="FF0000"/>
                            </a:solidFill>
                            <a:latin typeface="Cambria Math" panose="02040503050406030204" pitchFamily="18" charset="0"/>
                            <a:cs typeface="Arial" panose="020B0604020202020204" pitchFamily="34" charset="0"/>
                          </a:rPr>
                          <m:t>𝑃</m:t>
                        </m:r>
                      </m:e>
                      <m:sub>
                        <m:r>
                          <a:rPr lang="en-US" b="0" i="1" smtClean="0">
                            <a:solidFill>
                              <a:srgbClr val="FF0000"/>
                            </a:solidFill>
                            <a:latin typeface="Cambria Math" panose="02040503050406030204" pitchFamily="18" charset="0"/>
                            <a:cs typeface="Arial" panose="020B0604020202020204" pitchFamily="34" charset="0"/>
                          </a:rPr>
                          <m:t>1,</m:t>
                        </m:r>
                        <m:r>
                          <a:rPr lang="en-US" b="0" i="1" smtClean="0">
                            <a:solidFill>
                              <a:srgbClr val="FF0000"/>
                            </a:solidFill>
                            <a:latin typeface="Cambria Math" panose="02040503050406030204" pitchFamily="18" charset="0"/>
                            <a:cs typeface="Arial" panose="020B0604020202020204" pitchFamily="34" charset="0"/>
                          </a:rPr>
                          <m:t>𝑖</m:t>
                        </m:r>
                      </m:sub>
                    </m:sSub>
                  </m:oMath>
                </a14:m>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func>
                        <m:func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funcPr>
                        <m:fNa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exp</m:t>
                          </m:r>
                        </m:fName>
                        <m:e>
                          <m:d>
                            <m:d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dPr>
                            <m:e>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𝑆</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1,1</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𝑚</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1,1</m:t>
                                  </m:r>
                                </m:sub>
                              </m:sSub>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dPr>
                            <m:e>
                              <m:m>
                                <m:mPr>
                                  <m:mcs>
                                    <m:mc>
                                      <m:mcPr>
                                        <m:count m:val="2"/>
                                        <m:mcJc m:val="center"/>
                                      </m:mcPr>
                                    </m:mc>
                                  </m:mcs>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mPr>
                                <m:mr>
                                  <m:e>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pPr>
                                      <m:e>
                                        <m:r>
                                          <m:rPr>
                                            <m:brk m:alnAt="7"/>
                                          </m:r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𝑒</m:t>
                                        </m:r>
                                      </m:e>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3−3</m:t>
                                        </m:r>
                                      </m:sup>
                                    </m:sSup>
                                  </m:e>
                                  <m:e>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𝑒</m:t>
                                        </m:r>
                                      </m:e>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3−3</m:t>
                                        </m:r>
                                      </m:sup>
                                    </m:sSup>
                                  </m:e>
                                </m:mr>
                                <m:mr>
                                  <m:e>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𝑒</m:t>
                                        </m:r>
                                      </m:e>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7−7</m:t>
                                        </m:r>
                                      </m:sup>
                                    </m:sSup>
                                  </m:e>
                                  <m:e>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𝑒</m:t>
                                        </m:r>
                                      </m:e>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7−7</m:t>
                                        </m:r>
                                      </m:sup>
                                    </m:sSup>
                                  </m:e>
                                </m:mr>
                              </m:m>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dPr>
                            <m:e>
                              <m:m>
                                <m:mPr>
                                  <m:mcs>
                                    <m:mc>
                                      <m:mcPr>
                                        <m:count m:val="2"/>
                                        <m:mcJc m:val="center"/>
                                      </m:mcPr>
                                    </m:mc>
                                  </m:mcs>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mPr>
                                <m:mr>
                                  <m:e>
                                    <m:r>
                                      <m:rPr>
                                        <m:brk m:alnAt="7"/>
                                      </m:r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1</m:t>
                                    </m:r>
                                  </m:e>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1</m:t>
                                    </m:r>
                                  </m:e>
                                </m:mr>
                                <m:m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1</m:t>
                                    </m:r>
                                  </m:e>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1</m:t>
                                    </m:r>
                                  </m:e>
                                </m:mr>
                              </m:m>
                            </m:e>
                          </m:d>
                        </m:e>
                      </m:func>
                    </m:oMath>
                  </m:oMathPara>
                </a14:m>
                <a:endParaRPr lang="en-GB" sz="2000" dirty="0">
                  <a:latin typeface="Arial" panose="020B0604020202020204" pitchFamily="34" charset="0"/>
                  <a:cs typeface="Arial" panose="020B0604020202020204" pitchFamily="34" charset="0"/>
                </a:endParaRPr>
              </a:p>
              <a:p>
                <a:pPr marL="0" indent="0" algn="just">
                  <a:buNone/>
                </a:pPr>
                <a:r>
                  <a:rPr lang="en-GB" sz="2000" dirty="0">
                    <a:latin typeface="Arial" panose="020B0604020202020204" pitchFamily="34" charset="0"/>
                    <a:cs typeface="Arial" panose="020B0604020202020204" pitchFamily="34" charset="0"/>
                  </a:rPr>
                  <a:t>Summing across rows:</a:t>
                </a:r>
              </a:p>
              <a:p>
                <a:pPr marL="0" indent="0" algn="jus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𝑙</m:t>
                          </m:r>
                        </m:e>
                        <m:sub>
                          <m:r>
                            <a:rPr lang="en-US" sz="2000" b="0" i="1" smtClean="0">
                              <a:latin typeface="Cambria Math" panose="02040503050406030204" pitchFamily="18" charset="0"/>
                              <a:cs typeface="Arial" panose="020B0604020202020204" pitchFamily="34" charset="0"/>
                            </a:rPr>
                            <m:t>1,1</m:t>
                          </m:r>
                        </m:sub>
                      </m:sSub>
                      <m:r>
                        <a:rPr lang="en-US" sz="2000" b="0" i="1" smtClean="0">
                          <a:latin typeface="Cambria Math" panose="02040503050406030204" pitchFamily="18" charset="0"/>
                          <a:cs typeface="Arial" panose="020B0604020202020204" pitchFamily="34" charset="0"/>
                        </a:rPr>
                        <m:t>=</m:t>
                      </m:r>
                      <m:d>
                        <m:dPr>
                          <m:begChr m:val="["/>
                          <m:endChr m:val="]"/>
                          <m:ctrlPr>
                            <a:rPr lang="en-US" sz="2000" b="0" i="1" smtClean="0">
                              <a:latin typeface="Cambria Math" panose="02040503050406030204" pitchFamily="18" charset="0"/>
                              <a:cs typeface="Arial" panose="020B0604020202020204" pitchFamily="34" charset="0"/>
                            </a:rPr>
                          </m:ctrlPr>
                        </m:dPr>
                        <m:e>
                          <m:m>
                            <m:mPr>
                              <m:mcs>
                                <m:mc>
                                  <m:mcPr>
                                    <m:count m:val="1"/>
                                    <m:mcJc m:val="center"/>
                                  </m:mcPr>
                                </m:mc>
                              </m:mcs>
                              <m:ctrlPr>
                                <a:rPr lang="en-US" sz="2000" b="0" i="1" smtClean="0">
                                  <a:latin typeface="Cambria Math" panose="02040503050406030204" pitchFamily="18" charset="0"/>
                                  <a:cs typeface="Arial" panose="020B0604020202020204" pitchFamily="34" charset="0"/>
                                </a:rPr>
                              </m:ctrlPr>
                            </m:mPr>
                            <m:mr>
                              <m:e>
                                <m:r>
                                  <m:rPr>
                                    <m:brk m:alnAt="7"/>
                                  </m:rPr>
                                  <a:rPr lang="en-US" sz="2000" b="0" i="1" smtClean="0">
                                    <a:latin typeface="Cambria Math" panose="02040503050406030204" pitchFamily="18" charset="0"/>
                                    <a:cs typeface="Arial" panose="020B0604020202020204" pitchFamily="34" charset="0"/>
                                  </a:rPr>
                                  <m:t>2</m:t>
                                </m:r>
                              </m:e>
                            </m:mr>
                            <m:mr>
                              <m:e>
                                <m:r>
                                  <a:rPr lang="en-US" sz="2000" b="0" i="1" smtClean="0">
                                    <a:latin typeface="Cambria Math" panose="02040503050406030204" pitchFamily="18" charset="0"/>
                                    <a:cs typeface="Arial" panose="020B0604020202020204" pitchFamily="34" charset="0"/>
                                  </a:rPr>
                                  <m:t>2</m:t>
                                </m:r>
                              </m:e>
                            </m:mr>
                          </m:m>
                        </m:e>
                      </m:d>
                    </m:oMath>
                  </m:oMathPara>
                </a14:m>
                <a:endParaRPr lang="en-GB"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0E0FEAF8-DA5F-1B17-0CF9-659177C0CA1C}"/>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68D71EE4-29EA-D4EA-D528-577F99170797}"/>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B7C07CE8-D14E-B59C-1871-B47365A6C91E}"/>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34</a:t>
            </a:fld>
            <a:endParaRPr lang="en-AE" dirty="0"/>
          </a:p>
        </p:txBody>
      </p:sp>
      <p:sp>
        <p:nvSpPr>
          <p:cNvPr id="11" name="Content Placeholder 2">
            <a:extLst>
              <a:ext uri="{FF2B5EF4-FFF2-40B4-BE49-F238E27FC236}">
                <a16:creationId xmlns:a16="http://schemas.microsoft.com/office/drawing/2014/main" id="{82CA2D2E-4A05-2E18-AF1D-9DA67F693141}"/>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4699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C7FED-9BF8-D240-A8BA-114293968B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E5252-7726-D91B-8796-C3010ABFC768}"/>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2C05E9-AB42-9804-E189-736F6E4BCC9C}"/>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marL="457200" lvl="1" indent="0" algn="just">
                  <a:buNone/>
                </a:pPr>
                <a:r>
                  <a:rPr lang="en-GB" dirty="0">
                    <a:latin typeface="Arial" panose="020B0604020202020204" pitchFamily="34" charset="0"/>
                    <a:cs typeface="Arial" panose="020B0604020202020204" pitchFamily="34" charset="0"/>
                  </a:rPr>
                  <a:t>For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1</m:t>
                        </m:r>
                      </m:sub>
                    </m:sSub>
                  </m:oMath>
                </a14:m>
                <a:r>
                  <a:rPr lang="en-GB" dirty="0">
                    <a:latin typeface="Arial" panose="020B0604020202020204" pitchFamily="34" charset="0"/>
                    <a:cs typeface="Arial" panose="020B0604020202020204" pitchFamily="34" charset="0"/>
                  </a:rPr>
                  <a:t> and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𝑉</m:t>
                        </m:r>
                      </m:e>
                      <m:sub>
                        <m:r>
                          <a:rPr lang="en-US" b="0" i="1" smtClean="0">
                            <a:latin typeface="Cambria Math" panose="02040503050406030204" pitchFamily="18" charset="0"/>
                            <a:cs typeface="Arial" panose="020B0604020202020204" pitchFamily="34" charset="0"/>
                          </a:rPr>
                          <m:t>1</m:t>
                        </m:r>
                      </m:sub>
                    </m:sSub>
                  </m:oMath>
                </a14:m>
                <a:r>
                  <a:rPr lang="en-GB" dirty="0">
                    <a:latin typeface="Arial" panose="020B0604020202020204" pitchFamily="34" charset="0"/>
                    <a:cs typeface="Arial" panose="020B0604020202020204" pitchFamily="34" charset="0"/>
                  </a:rPr>
                  <a:t>:</a:t>
                </a:r>
              </a:p>
              <a:p>
                <a:pPr marL="457200" lvl="1" indent="0" algn="just">
                  <a:buNone/>
                </a:pPr>
                <a:r>
                  <a:rPr lang="en-GB" dirty="0">
                    <a:latin typeface="Arial" panose="020B0604020202020204" pitchFamily="34" charset="0"/>
                    <a:cs typeface="Arial" panose="020B0604020202020204" pitchFamily="34" charset="0"/>
                  </a:rPr>
                  <a:t>	initialize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 ,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𝑙</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=0,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𝑂</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=2×2 </m:t>
                    </m:r>
                    <m:r>
                      <m:rPr>
                        <m:nor/>
                      </m:rPr>
                      <a:rPr lang="en-US" b="0" i="0" smtClean="0">
                        <a:latin typeface="Cambria Math" panose="02040503050406030204" pitchFamily="18" charset="0"/>
                        <a:cs typeface="Arial" panose="020B0604020202020204" pitchFamily="34" charset="0"/>
                      </a:rPr>
                      <m:t>zero</m:t>
                    </m:r>
                    <m:r>
                      <m:rPr>
                        <m:nor/>
                      </m:rPr>
                      <a:rPr lang="en-US" b="0" i="0" smtClean="0">
                        <a:latin typeface="Cambria Math" panose="02040503050406030204" pitchFamily="18" charset="0"/>
                        <a:cs typeface="Arial" panose="020B0604020202020204" pitchFamily="34" charset="0"/>
                      </a:rPr>
                      <m:t> </m:t>
                    </m:r>
                    <m:r>
                      <m:rPr>
                        <m:nor/>
                      </m:rPr>
                      <a:rPr lang="en-US" b="0" i="0" smtClean="0">
                        <a:latin typeface="Cambria Math" panose="02040503050406030204" pitchFamily="18" charset="0"/>
                        <a:cs typeface="Arial" panose="020B0604020202020204" pitchFamily="34" charset="0"/>
                      </a:rPr>
                      <m:t>matrix</m:t>
                    </m:r>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Iterate over all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𝑖</m:t>
                        </m:r>
                      </m:sub>
                    </m:sSub>
                  </m:oMath>
                </a14:m>
                <a:r>
                  <a:rPr lang="en-GB" dirty="0">
                    <a:latin typeface="Arial" panose="020B0604020202020204" pitchFamily="34" charset="0"/>
                    <a:cs typeface="Arial" panose="020B0604020202020204" pitchFamily="34" charset="0"/>
                  </a:rPr>
                  <a:t> </a:t>
                </a:r>
              </a:p>
              <a:p>
                <a:pPr marL="457200" lvl="1" indent="0" algn="just">
                  <a:buNone/>
                </a:pPr>
                <a:r>
                  <a:rPr lang="en-GB" dirty="0">
                    <a:latin typeface="Arial" panose="020B0604020202020204" pitchFamily="34" charset="0"/>
                    <a:cs typeface="Arial" panose="020B0604020202020204" pitchFamily="34" charset="0"/>
                  </a:rPr>
                  <a:t>		compute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r>
                          <a:rPr lang="en-US" b="0" i="1" smtClean="0">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𝑖</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b="0" i="1" smtClean="0">
                            <a:latin typeface="Cambria Math" panose="02040503050406030204" pitchFamily="18" charset="0"/>
                            <a:cs typeface="Arial" panose="020B0604020202020204" pitchFamily="34" charset="0"/>
                          </a:rPr>
                          <m:t>𝑖</m:t>
                        </m:r>
                      </m:sub>
                    </m:sSub>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𝐾</m:t>
                        </m:r>
                      </m:e>
                      <m:sub>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𝑇</m:t>
                        </m:r>
                      </m:sup>
                    </m:sSubSup>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compute row max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𝑖</m:t>
                        </m:r>
                      </m:sub>
                    </m:sSub>
                  </m:oMath>
                </a14:m>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		compute numerator for </a:t>
                </a:r>
                <a:r>
                  <a:rPr lang="en-GB" dirty="0" err="1">
                    <a:latin typeface="Arial" panose="020B0604020202020204" pitchFamily="34" charset="0"/>
                    <a:cs typeface="Arial" panose="020B0604020202020204" pitchFamily="34" charset="0"/>
                  </a:rPr>
                  <a:t>softmax</a:t>
                </a:r>
                <a:r>
                  <a:rPr lang="en-GB"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𝑃</m:t>
                        </m:r>
                      </m:e>
                      <m:sub>
                        <m:r>
                          <a:rPr lang="en-US">
                            <a:latin typeface="Cambria Math" panose="02040503050406030204" pitchFamily="18" charset="0"/>
                            <a:cs typeface="Arial" panose="020B0604020202020204" pitchFamily="34" charset="0"/>
                          </a:rPr>
                          <m:t>1,</m:t>
                        </m:r>
                        <m:r>
                          <m:rPr>
                            <m:sty m:val="p"/>
                          </m:rPr>
                          <a:rPr lang="en-US">
                            <a:latin typeface="Cambria Math" panose="02040503050406030204" pitchFamily="18" charset="0"/>
                            <a:cs typeface="Arial" panose="020B0604020202020204" pitchFamily="34" charset="0"/>
                          </a:rPr>
                          <m:t>i</m:t>
                        </m:r>
                      </m:sub>
                    </m:sSub>
                    <m:r>
                      <a:rPr lang="en-US">
                        <a:latin typeface="Cambria Math" panose="02040503050406030204" pitchFamily="18" charset="0"/>
                        <a:cs typeface="Arial" panose="020B0604020202020204" pitchFamily="34" charset="0"/>
                      </a:rPr>
                      <m:t>=</m:t>
                    </m:r>
                    <m:func>
                      <m:funcPr>
                        <m:ctrlPr>
                          <a:rPr lang="en-US" b="0" i="1" smtClean="0">
                            <a:latin typeface="Cambria Math" panose="02040503050406030204" pitchFamily="18" charset="0"/>
                            <a:cs typeface="Arial" panose="020B0604020202020204" pitchFamily="34" charset="0"/>
                          </a:rPr>
                        </m:ctrlPr>
                      </m:funcPr>
                      <m:fName>
                        <m:r>
                          <m:rPr>
                            <m:sty m:val="p"/>
                          </m:rPr>
                          <a:rPr lang="en-US" b="0" i="0" smtClean="0">
                            <a:latin typeface="Cambria Math" panose="02040503050406030204" pitchFamily="18" charset="0"/>
                            <a:cs typeface="Arial" panose="020B0604020202020204" pitchFamily="34" charset="0"/>
                          </a:rPr>
                          <m:t>exp</m:t>
                        </m:r>
                      </m:fName>
                      <m:e>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𝑆</m:t>
                                </m:r>
                              </m:e>
                              <m:sub>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𝑖</m:t>
                                </m:r>
                              </m:sub>
                            </m:sSub>
                          </m:e>
                        </m:d>
                      </m:e>
                    </m:func>
                  </m:oMath>
                </a14:m>
                <a:endParaRPr lang="en-US" dirty="0">
                  <a:latin typeface="Arial" panose="020B0604020202020204" pitchFamily="34" charset="0"/>
                  <a:cs typeface="Arial" panose="020B0604020202020204" pitchFamily="34" charset="0"/>
                </a:endParaRPr>
              </a:p>
              <a:p>
                <a:pPr marL="457200" lvl="1" indent="0" algn="just">
                  <a:buNone/>
                </a:pPr>
                <a:r>
                  <a:rPr lang="en-US" dirty="0">
                    <a:latin typeface="Arial" panose="020B0604020202020204" pitchFamily="34" charset="0"/>
                    <a:cs typeface="Arial" panose="020B0604020202020204" pitchFamily="34" charset="0"/>
                  </a:rPr>
                  <a:t>		compute denominator for </a:t>
                </a:r>
                <a:r>
                  <a:rPr lang="en-US" dirty="0" err="1">
                    <a:latin typeface="Arial" panose="020B0604020202020204" pitchFamily="34" charset="0"/>
                    <a:cs typeface="Arial" panose="020B0604020202020204" pitchFamily="34" charset="0"/>
                  </a:rPr>
                  <a:t>softmax</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𝑙</m:t>
                        </m:r>
                      </m:e>
                      <m:sub>
                        <m:r>
                          <a:rPr lang="en-US" b="0" i="1" smtClean="0">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𝑖</m:t>
                        </m:r>
                      </m:sub>
                    </m:sSub>
                  </m:oMath>
                </a14:m>
                <a:r>
                  <a:rPr lang="en-GB" dirty="0">
                    <a:latin typeface="Arial" panose="020B0604020202020204" pitchFamily="34" charset="0"/>
                    <a:cs typeface="Arial" panose="020B0604020202020204" pitchFamily="34" charset="0"/>
                  </a:rPr>
                  <a:t> by summing row entries of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𝑖</m:t>
                        </m:r>
                      </m:sub>
                    </m:sSub>
                  </m:oMath>
                </a14:m>
                <a:endParaRPr lang="en-GB" dirty="0">
                  <a:latin typeface="Arial" panose="020B0604020202020204" pitchFamily="34" charset="0"/>
                  <a:cs typeface="Arial" panose="020B0604020202020204" pitchFamily="34" charset="0"/>
                </a:endParaRPr>
              </a:p>
              <a:p>
                <a:pPr marL="457200" lvl="1" indent="0" algn="just">
                  <a:buNone/>
                </a:pPr>
                <a:r>
                  <a:rPr lang="en-GB" dirty="0">
                    <a:solidFill>
                      <a:srgbClr val="FF0000"/>
                    </a:solidFill>
                    <a:latin typeface="Arial" panose="020B0604020202020204" pitchFamily="34" charset="0"/>
                    <a:cs typeface="Arial" panose="020B0604020202020204" pitchFamily="34" charset="0"/>
                  </a:rPr>
                  <a:t>		Compute partial output </a:t>
                </a:r>
                <a14:m>
                  <m:oMath xmlns:m="http://schemas.openxmlformats.org/officeDocument/2006/math">
                    <m:sSub>
                      <m:sSubPr>
                        <m:ctrlPr>
                          <a:rPr lang="en-US" b="0" i="1" smtClean="0">
                            <a:solidFill>
                              <a:srgbClr val="FF0000"/>
                            </a:solidFill>
                            <a:latin typeface="Cambria Math" panose="02040503050406030204" pitchFamily="18" charset="0"/>
                            <a:cs typeface="Arial" panose="020B0604020202020204" pitchFamily="34" charset="0"/>
                          </a:rPr>
                        </m:ctrlPr>
                      </m:sSubPr>
                      <m:e>
                        <m:r>
                          <a:rPr lang="en-US" b="0" i="1" smtClean="0">
                            <a:solidFill>
                              <a:srgbClr val="FF0000"/>
                            </a:solidFill>
                            <a:latin typeface="Cambria Math" panose="02040503050406030204" pitchFamily="18" charset="0"/>
                            <a:cs typeface="Arial" panose="020B0604020202020204" pitchFamily="34" charset="0"/>
                          </a:rPr>
                          <m:t>𝑂</m:t>
                        </m:r>
                      </m:e>
                      <m:sub>
                        <m:r>
                          <a:rPr lang="en-US" b="0" i="1" smtClean="0">
                            <a:solidFill>
                              <a:srgbClr val="FF0000"/>
                            </a:solidFill>
                            <a:latin typeface="Cambria Math" panose="02040503050406030204" pitchFamily="18" charset="0"/>
                            <a:cs typeface="Arial" panose="020B0604020202020204" pitchFamily="34" charset="0"/>
                          </a:rPr>
                          <m:t>1,</m:t>
                        </m:r>
                        <m:r>
                          <a:rPr lang="en-US" b="0" i="1" smtClean="0">
                            <a:solidFill>
                              <a:srgbClr val="FF0000"/>
                            </a:solidFill>
                            <a:latin typeface="Cambria Math" panose="02040503050406030204" pitchFamily="18" charset="0"/>
                            <a:cs typeface="Arial" panose="020B0604020202020204" pitchFamily="34" charset="0"/>
                          </a:rPr>
                          <m:t>𝑖</m:t>
                        </m:r>
                      </m:sub>
                    </m:sSub>
                    <m:r>
                      <a:rPr lang="en-US" b="0" i="1" smtClean="0">
                        <a:solidFill>
                          <a:srgbClr val="FF0000"/>
                        </a:solidFill>
                        <a:latin typeface="Cambria Math" panose="02040503050406030204" pitchFamily="18" charset="0"/>
                        <a:cs typeface="Arial" panose="020B0604020202020204" pitchFamily="34" charset="0"/>
                      </a:rPr>
                      <m:t>=</m:t>
                    </m:r>
                    <m:sSub>
                      <m:sSubPr>
                        <m:ctrlPr>
                          <a:rPr lang="en-US" b="0" i="1" smtClean="0">
                            <a:solidFill>
                              <a:srgbClr val="FF0000"/>
                            </a:solidFill>
                            <a:latin typeface="Cambria Math" panose="02040503050406030204" pitchFamily="18" charset="0"/>
                            <a:cs typeface="Arial" panose="020B0604020202020204" pitchFamily="34" charset="0"/>
                          </a:rPr>
                        </m:ctrlPr>
                      </m:sSubPr>
                      <m:e>
                        <m:r>
                          <a:rPr lang="en-US" b="0" i="1" smtClean="0">
                            <a:solidFill>
                              <a:srgbClr val="FF0000"/>
                            </a:solidFill>
                            <a:latin typeface="Cambria Math" panose="02040503050406030204" pitchFamily="18" charset="0"/>
                            <a:cs typeface="Arial" panose="020B0604020202020204" pitchFamily="34" charset="0"/>
                          </a:rPr>
                          <m:t>𝑃</m:t>
                        </m:r>
                      </m:e>
                      <m:sub>
                        <m:r>
                          <a:rPr lang="en-US" b="0" i="1" smtClean="0">
                            <a:solidFill>
                              <a:srgbClr val="FF0000"/>
                            </a:solidFill>
                            <a:latin typeface="Cambria Math" panose="02040503050406030204" pitchFamily="18" charset="0"/>
                            <a:cs typeface="Arial" panose="020B0604020202020204" pitchFamily="34" charset="0"/>
                          </a:rPr>
                          <m:t>1,</m:t>
                        </m:r>
                        <m:r>
                          <a:rPr lang="en-US" b="0" i="1" smtClean="0">
                            <a:solidFill>
                              <a:srgbClr val="FF0000"/>
                            </a:solidFill>
                            <a:latin typeface="Cambria Math" panose="02040503050406030204" pitchFamily="18" charset="0"/>
                            <a:cs typeface="Arial" panose="020B0604020202020204" pitchFamily="34" charset="0"/>
                          </a:rPr>
                          <m:t>𝑖</m:t>
                        </m:r>
                      </m:sub>
                    </m:sSub>
                    <m:r>
                      <a:rPr lang="en-US" b="0" i="1" smtClean="0">
                        <a:solidFill>
                          <a:srgbClr val="FF0000"/>
                        </a:solidFill>
                        <a:latin typeface="Cambria Math" panose="02040503050406030204" pitchFamily="18" charset="0"/>
                        <a:cs typeface="Arial" panose="020B0604020202020204" pitchFamily="34" charset="0"/>
                      </a:rPr>
                      <m:t>⋅</m:t>
                    </m:r>
                    <m:sSub>
                      <m:sSubPr>
                        <m:ctrlPr>
                          <a:rPr lang="en-US" b="0" i="1" smtClean="0">
                            <a:solidFill>
                              <a:srgbClr val="FF0000"/>
                            </a:solidFill>
                            <a:latin typeface="Cambria Math" panose="02040503050406030204" pitchFamily="18" charset="0"/>
                            <a:cs typeface="Arial" panose="020B0604020202020204" pitchFamily="34" charset="0"/>
                          </a:rPr>
                        </m:ctrlPr>
                      </m:sSubPr>
                      <m:e>
                        <m:r>
                          <a:rPr lang="en-US" b="0" i="1" smtClean="0">
                            <a:solidFill>
                              <a:srgbClr val="FF0000"/>
                            </a:solidFill>
                            <a:latin typeface="Cambria Math" panose="02040503050406030204" pitchFamily="18" charset="0"/>
                            <a:cs typeface="Arial" panose="020B0604020202020204" pitchFamily="34" charset="0"/>
                          </a:rPr>
                          <m:t>𝑉</m:t>
                        </m:r>
                      </m:e>
                      <m:sub>
                        <m:r>
                          <a:rPr lang="en-US" b="0" i="1" smtClean="0">
                            <a:solidFill>
                              <a:srgbClr val="FF0000"/>
                            </a:solidFill>
                            <a:latin typeface="Cambria Math" panose="02040503050406030204" pitchFamily="18" charset="0"/>
                            <a:cs typeface="Arial" panose="020B0604020202020204" pitchFamily="34" charset="0"/>
                          </a:rPr>
                          <m:t>1</m:t>
                        </m:r>
                      </m:sub>
                    </m:sSub>
                  </m:oMath>
                </a14:m>
                <a:endParaRPr lang="en-GB" dirty="0">
                  <a:solidFill>
                    <a:srgbClr val="FF0000"/>
                  </a:solidFill>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𝑂</m:t>
                          </m:r>
                        </m:e>
                        <m:sub>
                          <m:r>
                            <a:rPr lang="en-US" b="0" i="1" smtClean="0">
                              <a:latin typeface="Cambria Math" panose="02040503050406030204" pitchFamily="18" charset="0"/>
                              <a:cs typeface="Arial" panose="020B0604020202020204" pitchFamily="34" charset="0"/>
                            </a:rPr>
                            <m:t>1,1</m:t>
                          </m:r>
                        </m:sub>
                      </m:sSub>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r>
                              <m:e>
                                <m: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1</m:t>
                                </m:r>
                              </m:e>
                            </m:mr>
                          </m:m>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2"/>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5</m:t>
                                </m:r>
                              </m:e>
                              <m:e>
                                <m:r>
                                  <a:rPr lang="en-US" b="0" i="1" smtClean="0">
                                    <a:latin typeface="Cambria Math" panose="02040503050406030204" pitchFamily="18" charset="0"/>
                                    <a:cs typeface="Arial" panose="020B0604020202020204" pitchFamily="34" charset="0"/>
                                  </a:rPr>
                                  <m:t>6</m:t>
                                </m:r>
                              </m:e>
                            </m:mr>
                          </m:m>
                        </m:e>
                      </m:d>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6</m:t>
                                </m:r>
                              </m:e>
                              <m:e>
                                <m:r>
                                  <a:rPr lang="en-US" b="0" i="1" smtClean="0">
                                    <a:latin typeface="Cambria Math" panose="02040503050406030204" pitchFamily="18" charset="0"/>
                                    <a:cs typeface="Arial" panose="020B0604020202020204" pitchFamily="34" charset="0"/>
                                  </a:rPr>
                                  <m:t>8</m:t>
                                </m:r>
                              </m:e>
                            </m:mr>
                            <m:mr>
                              <m:e>
                                <m:r>
                                  <a:rPr lang="en-US" b="0" i="1" smtClean="0">
                                    <a:latin typeface="Cambria Math" panose="02040503050406030204" pitchFamily="18" charset="0"/>
                                    <a:cs typeface="Arial" panose="020B0604020202020204" pitchFamily="34" charset="0"/>
                                  </a:rPr>
                                  <m:t>6</m:t>
                                </m:r>
                              </m:e>
                              <m:e>
                                <m:r>
                                  <a:rPr lang="en-US" b="0" i="1" smtClean="0">
                                    <a:latin typeface="Cambria Math" panose="02040503050406030204" pitchFamily="18" charset="0"/>
                                    <a:cs typeface="Arial" panose="020B0604020202020204" pitchFamily="34" charset="0"/>
                                  </a:rPr>
                                  <m:t>8</m:t>
                                </m:r>
                              </m:e>
                            </m:mr>
                          </m:m>
                        </m:e>
                      </m:d>
                    </m:oMath>
                  </m:oMathPara>
                </a14:m>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392C05E9-AB42-9804-E189-736F6E4BCC9C}"/>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150ED8F7-44F2-C002-A6EA-202C6FCCE403}"/>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CB6EE369-87C0-F25E-F4CE-7D9D30A71895}"/>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35</a:t>
            </a:fld>
            <a:endParaRPr lang="en-AE" dirty="0"/>
          </a:p>
        </p:txBody>
      </p:sp>
      <p:sp>
        <p:nvSpPr>
          <p:cNvPr id="11" name="Content Placeholder 2">
            <a:extLst>
              <a:ext uri="{FF2B5EF4-FFF2-40B4-BE49-F238E27FC236}">
                <a16:creationId xmlns:a16="http://schemas.microsoft.com/office/drawing/2014/main" id="{9EC0FD43-A987-073F-6F40-003B50D8AA94}"/>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2566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D2E78-B272-6F60-10FB-E1073FFBA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61173-95B0-CEE3-F4BC-7317D078D4CF}"/>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47FFA2-5DAC-8A63-6491-EC77C06AEC2D}"/>
                  </a:ext>
                </a:extLst>
              </p:cNvPr>
              <p:cNvSpPr>
                <a:spLocks noGrp="1"/>
              </p:cNvSpPr>
              <p:nvPr>
                <p:ph idx="1"/>
              </p:nvPr>
            </p:nvSpPr>
            <p:spPr>
              <a:xfrm>
                <a:off x="128081" y="875488"/>
                <a:ext cx="11935838" cy="5480861"/>
              </a:xfrm>
            </p:spPr>
            <p:txBody>
              <a:bodyPr>
                <a:normAutofit fontScale="92500" lnSpcReduction="20000"/>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marL="457200" lvl="1" indent="0" algn="just">
                  <a:buNone/>
                </a:pPr>
                <a:r>
                  <a:rPr lang="en-GB" dirty="0">
                    <a:solidFill>
                      <a:prstClr val="black"/>
                    </a:solidFill>
                    <a:latin typeface="Arial" panose="020B0604020202020204" pitchFamily="34" charset="0"/>
                    <a:cs typeface="Arial" panose="020B0604020202020204" pitchFamily="34" charset="0"/>
                  </a:rPr>
                  <a:t>For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𝐾</m:t>
                        </m:r>
                      </m:e>
                      <m:sub>
                        <m:r>
                          <a:rPr lang="en-US" i="1">
                            <a:solidFill>
                              <a:prstClr val="black"/>
                            </a:solidFill>
                            <a:latin typeface="Cambria Math" panose="02040503050406030204" pitchFamily="18" charset="0"/>
                            <a:cs typeface="Arial" panose="020B0604020202020204" pitchFamily="34" charset="0"/>
                          </a:rPr>
                          <m:t>1</m:t>
                        </m:r>
                      </m:sub>
                    </m:sSub>
                  </m:oMath>
                </a14:m>
                <a:r>
                  <a:rPr lang="en-GB" dirty="0">
                    <a:solidFill>
                      <a:prstClr val="black"/>
                    </a:solidFill>
                    <a:latin typeface="Arial" panose="020B0604020202020204" pitchFamily="34" charset="0"/>
                    <a:cs typeface="Arial" panose="020B0604020202020204" pitchFamily="34" charset="0"/>
                  </a:rPr>
                  <a:t> and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𝑉</m:t>
                        </m:r>
                      </m:e>
                      <m:sub>
                        <m:r>
                          <a:rPr lang="en-US" i="1">
                            <a:solidFill>
                              <a:prstClr val="black"/>
                            </a:solidFill>
                            <a:latin typeface="Cambria Math" panose="02040503050406030204" pitchFamily="18" charset="0"/>
                            <a:cs typeface="Arial" panose="020B0604020202020204" pitchFamily="34" charset="0"/>
                          </a:rPr>
                          <m:t>1</m:t>
                        </m:r>
                      </m:sub>
                    </m:sSub>
                  </m:oMath>
                </a14:m>
                <a:r>
                  <a:rPr lang="en-GB" dirty="0">
                    <a:solidFill>
                      <a:prstClr val="black"/>
                    </a:solidFill>
                    <a:latin typeface="Arial" panose="020B0604020202020204" pitchFamily="34" charset="0"/>
                    <a:cs typeface="Arial" panose="020B0604020202020204" pitchFamily="34" charset="0"/>
                  </a:rPr>
                  <a:t>:</a:t>
                </a:r>
              </a:p>
              <a:p>
                <a:pPr marL="457200" lvl="1" indent="0" algn="just">
                  <a:buNone/>
                </a:pPr>
                <a:r>
                  <a:rPr lang="en-GB" dirty="0">
                    <a:solidFill>
                      <a:prstClr val="black"/>
                    </a:solidFill>
                    <a:latin typeface="Arial" panose="020B0604020202020204" pitchFamily="34" charset="0"/>
                    <a:cs typeface="Arial" panose="020B0604020202020204" pitchFamily="34" charset="0"/>
                  </a:rPr>
                  <a:t>	initialize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1</m:t>
                        </m:r>
                      </m:sub>
                    </m:sSub>
                    <m:r>
                      <a:rPr lang="en-US" i="1">
                        <a:solidFill>
                          <a:prstClr val="black"/>
                        </a:solidFill>
                        <a:latin typeface="Cambria Math" panose="02040503050406030204" pitchFamily="18" charset="0"/>
                        <a:cs typeface="Arial" panose="020B0604020202020204" pitchFamily="34" charset="0"/>
                      </a:rPr>
                      <m:t>=−∞ ,  </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𝑙</m:t>
                        </m:r>
                      </m:e>
                      <m:sub>
                        <m:r>
                          <a:rPr lang="en-US" i="1">
                            <a:solidFill>
                              <a:prstClr val="black"/>
                            </a:solidFill>
                            <a:latin typeface="Cambria Math" panose="02040503050406030204" pitchFamily="18" charset="0"/>
                            <a:cs typeface="Arial" panose="020B0604020202020204" pitchFamily="34" charset="0"/>
                          </a:rPr>
                          <m:t>1</m:t>
                        </m:r>
                      </m:sub>
                    </m:sSub>
                    <m:r>
                      <a:rPr lang="en-US" i="1">
                        <a:solidFill>
                          <a:prstClr val="black"/>
                        </a:solidFill>
                        <a:latin typeface="Cambria Math" panose="02040503050406030204" pitchFamily="18" charset="0"/>
                        <a:cs typeface="Arial" panose="020B0604020202020204" pitchFamily="34" charset="0"/>
                      </a:rPr>
                      <m:t>=0,  </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𝑂</m:t>
                        </m:r>
                      </m:e>
                      <m:sub>
                        <m:r>
                          <a:rPr lang="en-US" i="1">
                            <a:solidFill>
                              <a:prstClr val="black"/>
                            </a:solidFill>
                            <a:latin typeface="Cambria Math" panose="02040503050406030204" pitchFamily="18" charset="0"/>
                            <a:cs typeface="Arial" panose="020B0604020202020204" pitchFamily="34" charset="0"/>
                          </a:rPr>
                          <m:t>1</m:t>
                        </m:r>
                      </m:sub>
                    </m:sSub>
                    <m:r>
                      <a:rPr lang="en-US" i="1">
                        <a:solidFill>
                          <a:prstClr val="black"/>
                        </a:solidFill>
                        <a:latin typeface="Cambria Math" panose="02040503050406030204" pitchFamily="18" charset="0"/>
                        <a:cs typeface="Arial" panose="020B0604020202020204" pitchFamily="34" charset="0"/>
                      </a:rPr>
                      <m:t>=2×2 </m:t>
                    </m:r>
                    <m:r>
                      <m:rPr>
                        <m:nor/>
                      </m:rPr>
                      <a:rPr lang="en-US">
                        <a:solidFill>
                          <a:prstClr val="black"/>
                        </a:solidFill>
                        <a:latin typeface="Cambria Math" panose="02040503050406030204" pitchFamily="18" charset="0"/>
                        <a:cs typeface="Arial" panose="020B0604020202020204" pitchFamily="34" charset="0"/>
                      </a:rPr>
                      <m:t>zero</m:t>
                    </m:r>
                    <m:r>
                      <m:rPr>
                        <m:nor/>
                      </m:rPr>
                      <a:rPr lang="en-US">
                        <a:solidFill>
                          <a:prstClr val="black"/>
                        </a:solidFill>
                        <a:latin typeface="Cambria Math" panose="02040503050406030204" pitchFamily="18" charset="0"/>
                        <a:cs typeface="Arial" panose="020B0604020202020204" pitchFamily="34" charset="0"/>
                      </a:rPr>
                      <m:t> </m:t>
                    </m:r>
                    <m:r>
                      <m:rPr>
                        <m:nor/>
                      </m:rPr>
                      <a:rPr lang="en-US">
                        <a:solidFill>
                          <a:prstClr val="black"/>
                        </a:solidFill>
                        <a:latin typeface="Cambria Math" panose="02040503050406030204" pitchFamily="18" charset="0"/>
                        <a:cs typeface="Arial" panose="020B0604020202020204" pitchFamily="34" charset="0"/>
                      </a:rPr>
                      <m:t>matrix</m:t>
                    </m:r>
                  </m:oMath>
                </a14:m>
                <a:endParaRPr lang="en-GB" dirty="0">
                  <a:solidFill>
                    <a:prstClr val="black"/>
                  </a:solidFill>
                  <a:latin typeface="Arial" panose="020B0604020202020204" pitchFamily="34" charset="0"/>
                  <a:cs typeface="Arial" panose="020B0604020202020204" pitchFamily="34" charset="0"/>
                </a:endParaRPr>
              </a:p>
              <a:p>
                <a:pPr marL="457200" lvl="1" indent="0" algn="just">
                  <a:buNone/>
                </a:pPr>
                <a:r>
                  <a:rPr lang="en-GB" dirty="0">
                    <a:solidFill>
                      <a:prstClr val="black"/>
                    </a:solidFill>
                    <a:latin typeface="Arial" panose="020B0604020202020204" pitchFamily="34" charset="0"/>
                    <a:cs typeface="Arial" panose="020B0604020202020204" pitchFamily="34" charset="0"/>
                  </a:rPr>
                  <a:t>	Iterate over all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𝑄</m:t>
                        </m:r>
                      </m:e>
                      <m:sub>
                        <m:r>
                          <a:rPr lang="en-US" i="1">
                            <a:solidFill>
                              <a:prstClr val="black"/>
                            </a:solidFill>
                            <a:latin typeface="Cambria Math" panose="02040503050406030204" pitchFamily="18" charset="0"/>
                            <a:cs typeface="Arial" panose="020B0604020202020204" pitchFamily="34" charset="0"/>
                          </a:rPr>
                          <m:t>𝑖</m:t>
                        </m:r>
                      </m:sub>
                    </m:sSub>
                  </m:oMath>
                </a14:m>
                <a:r>
                  <a:rPr lang="en-GB" dirty="0">
                    <a:solidFill>
                      <a:prstClr val="black"/>
                    </a:solidFill>
                    <a:latin typeface="Arial" panose="020B0604020202020204" pitchFamily="34" charset="0"/>
                    <a:cs typeface="Arial" panose="020B0604020202020204" pitchFamily="34" charset="0"/>
                  </a:rPr>
                  <a:t> </a:t>
                </a:r>
              </a:p>
              <a:p>
                <a:pPr marL="457200" lvl="1" indent="0" algn="just">
                  <a:buNone/>
                </a:pPr>
                <a:r>
                  <a:rPr lang="en-GB" dirty="0">
                    <a:solidFill>
                      <a:prstClr val="black"/>
                    </a:solidFill>
                    <a:latin typeface="Arial" panose="020B0604020202020204" pitchFamily="34" charset="0"/>
                    <a:cs typeface="Arial" panose="020B0604020202020204" pitchFamily="34" charset="0"/>
                  </a:rPr>
                  <a:t>		compute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𝑆</m:t>
                        </m:r>
                      </m:e>
                      <m:sub>
                        <m:r>
                          <a:rPr lang="en-US" i="1">
                            <a:solidFill>
                              <a:prstClr val="black"/>
                            </a:solidFill>
                            <a:latin typeface="Cambria Math" panose="02040503050406030204" pitchFamily="18" charset="0"/>
                            <a:cs typeface="Arial" panose="020B0604020202020204" pitchFamily="34" charset="0"/>
                          </a:rPr>
                          <m:t>1,</m:t>
                        </m:r>
                        <m:r>
                          <a:rPr lang="en-US" i="1">
                            <a:solidFill>
                              <a:prstClr val="black"/>
                            </a:solidFill>
                            <a:latin typeface="Cambria Math" panose="02040503050406030204" pitchFamily="18" charset="0"/>
                            <a:cs typeface="Arial" panose="020B0604020202020204" pitchFamily="34" charset="0"/>
                          </a:rPr>
                          <m:t>𝑖</m:t>
                        </m:r>
                      </m:sub>
                    </m:sSub>
                    <m:r>
                      <a:rPr lang="en-US" i="1">
                        <a:solidFill>
                          <a:prstClr val="black"/>
                        </a:solidFill>
                        <a:latin typeface="Cambria Math" panose="02040503050406030204" pitchFamily="18" charset="0"/>
                        <a:cs typeface="Arial" panose="020B0604020202020204" pitchFamily="34" charset="0"/>
                      </a:rPr>
                      <m:t>=</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𝑄</m:t>
                        </m:r>
                      </m:e>
                      <m:sub>
                        <m:r>
                          <a:rPr lang="en-US" i="1">
                            <a:solidFill>
                              <a:prstClr val="black"/>
                            </a:solidFill>
                            <a:latin typeface="Cambria Math" panose="02040503050406030204" pitchFamily="18" charset="0"/>
                            <a:cs typeface="Arial" panose="020B0604020202020204" pitchFamily="34" charset="0"/>
                          </a:rPr>
                          <m:t>𝑖</m:t>
                        </m:r>
                      </m:sub>
                    </m:sSub>
                    <m:sSubSup>
                      <m:sSubSupPr>
                        <m:ctrlPr>
                          <a:rPr lang="en-US" i="1">
                            <a:solidFill>
                              <a:prstClr val="black"/>
                            </a:solidFill>
                            <a:latin typeface="Cambria Math" panose="02040503050406030204" pitchFamily="18" charset="0"/>
                            <a:cs typeface="Arial" panose="020B0604020202020204" pitchFamily="34" charset="0"/>
                          </a:rPr>
                        </m:ctrlPr>
                      </m:sSubSupPr>
                      <m:e>
                        <m:r>
                          <a:rPr lang="en-US" i="1">
                            <a:solidFill>
                              <a:prstClr val="black"/>
                            </a:solidFill>
                            <a:latin typeface="Cambria Math" panose="02040503050406030204" pitchFamily="18" charset="0"/>
                            <a:cs typeface="Arial" panose="020B0604020202020204" pitchFamily="34" charset="0"/>
                          </a:rPr>
                          <m:t>𝐾</m:t>
                        </m:r>
                      </m:e>
                      <m:sub>
                        <m:r>
                          <a:rPr lang="en-US" i="1">
                            <a:solidFill>
                              <a:prstClr val="black"/>
                            </a:solidFill>
                            <a:latin typeface="Cambria Math" panose="02040503050406030204" pitchFamily="18" charset="0"/>
                            <a:cs typeface="Arial" panose="020B0604020202020204" pitchFamily="34" charset="0"/>
                          </a:rPr>
                          <m:t>1</m:t>
                        </m:r>
                      </m:sub>
                      <m:sup>
                        <m:r>
                          <a:rPr lang="en-US" i="1">
                            <a:solidFill>
                              <a:prstClr val="black"/>
                            </a:solidFill>
                            <a:latin typeface="Cambria Math" panose="02040503050406030204" pitchFamily="18" charset="0"/>
                            <a:cs typeface="Arial" panose="020B0604020202020204" pitchFamily="34" charset="0"/>
                          </a:rPr>
                          <m:t>𝑇</m:t>
                        </m:r>
                      </m:sup>
                    </m:sSubSup>
                  </m:oMath>
                </a14:m>
                <a:endParaRPr lang="en-GB" dirty="0">
                  <a:solidFill>
                    <a:prstClr val="black"/>
                  </a:solidFill>
                  <a:latin typeface="Arial" panose="020B0604020202020204" pitchFamily="34" charset="0"/>
                  <a:cs typeface="Arial" panose="020B0604020202020204" pitchFamily="34" charset="0"/>
                </a:endParaRPr>
              </a:p>
              <a:p>
                <a:pPr marL="457200" lvl="1" indent="0" algn="just">
                  <a:buNone/>
                </a:pPr>
                <a:r>
                  <a:rPr lang="en-GB" dirty="0">
                    <a:solidFill>
                      <a:prstClr val="black"/>
                    </a:solidFill>
                    <a:latin typeface="Arial" panose="020B0604020202020204" pitchFamily="34" charset="0"/>
                    <a:cs typeface="Arial" panose="020B0604020202020204" pitchFamily="34" charset="0"/>
                  </a:rPr>
                  <a:t>		compute row max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1,</m:t>
                        </m:r>
                        <m:r>
                          <a:rPr lang="en-US" i="1">
                            <a:solidFill>
                              <a:prstClr val="black"/>
                            </a:solidFill>
                            <a:latin typeface="Cambria Math" panose="02040503050406030204" pitchFamily="18" charset="0"/>
                            <a:cs typeface="Arial" panose="020B0604020202020204" pitchFamily="34" charset="0"/>
                          </a:rPr>
                          <m:t>𝑖</m:t>
                        </m:r>
                      </m:sub>
                    </m:sSub>
                  </m:oMath>
                </a14:m>
                <a:endParaRPr lang="en-GB" dirty="0">
                  <a:solidFill>
                    <a:prstClr val="black"/>
                  </a:solidFill>
                  <a:latin typeface="Arial" panose="020B0604020202020204" pitchFamily="34" charset="0"/>
                  <a:cs typeface="Arial" panose="020B0604020202020204" pitchFamily="34" charset="0"/>
                </a:endParaRPr>
              </a:p>
              <a:p>
                <a:pPr marL="457200" lvl="1" indent="0" algn="just">
                  <a:buNone/>
                </a:pPr>
                <a:r>
                  <a:rPr lang="en-GB" dirty="0">
                    <a:solidFill>
                      <a:prstClr val="black"/>
                    </a:solidFill>
                    <a:latin typeface="Arial" panose="020B0604020202020204" pitchFamily="34" charset="0"/>
                    <a:cs typeface="Arial" panose="020B0604020202020204" pitchFamily="34" charset="0"/>
                  </a:rPr>
                  <a:t>		compute numerator for </a:t>
                </a:r>
                <a:r>
                  <a:rPr lang="en-GB" dirty="0" err="1">
                    <a:solidFill>
                      <a:prstClr val="black"/>
                    </a:solidFill>
                    <a:latin typeface="Arial" panose="020B0604020202020204" pitchFamily="34" charset="0"/>
                    <a:cs typeface="Arial" panose="020B0604020202020204" pitchFamily="34" charset="0"/>
                  </a:rPr>
                  <a:t>softmax</a:t>
                </a:r>
                <a:r>
                  <a:rPr lang="en-GB" dirty="0">
                    <a:solidFill>
                      <a:prstClr val="black"/>
                    </a:solidFill>
                    <a:latin typeface="Arial" panose="020B0604020202020204" pitchFamily="34" charset="0"/>
                    <a:cs typeface="Arial" panose="020B0604020202020204" pitchFamily="34" charset="0"/>
                  </a:rPr>
                  <a:t>: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𝑃</m:t>
                        </m:r>
                      </m:e>
                      <m:sub>
                        <m:r>
                          <a:rPr lang="en-US">
                            <a:solidFill>
                              <a:prstClr val="black"/>
                            </a:solidFill>
                            <a:latin typeface="Cambria Math" panose="02040503050406030204" pitchFamily="18" charset="0"/>
                            <a:cs typeface="Arial" panose="020B0604020202020204" pitchFamily="34" charset="0"/>
                          </a:rPr>
                          <m:t>1,</m:t>
                        </m:r>
                        <m:r>
                          <m:rPr>
                            <m:sty m:val="p"/>
                          </m:rPr>
                          <a:rPr lang="en-US">
                            <a:solidFill>
                              <a:prstClr val="black"/>
                            </a:solidFill>
                            <a:latin typeface="Cambria Math" panose="02040503050406030204" pitchFamily="18" charset="0"/>
                            <a:cs typeface="Arial" panose="020B0604020202020204" pitchFamily="34" charset="0"/>
                          </a:rPr>
                          <m:t>i</m:t>
                        </m:r>
                      </m:sub>
                    </m:sSub>
                    <m:r>
                      <a:rPr lang="en-US">
                        <a:solidFill>
                          <a:prstClr val="black"/>
                        </a:solidFill>
                        <a:latin typeface="Cambria Math" panose="02040503050406030204" pitchFamily="18" charset="0"/>
                        <a:cs typeface="Arial" panose="020B0604020202020204" pitchFamily="34" charset="0"/>
                      </a:rPr>
                      <m:t>=</m:t>
                    </m:r>
                    <m:func>
                      <m:funcPr>
                        <m:ctrlPr>
                          <a:rPr lang="en-US" i="1">
                            <a:solidFill>
                              <a:prstClr val="black"/>
                            </a:solidFill>
                            <a:latin typeface="Cambria Math" panose="02040503050406030204" pitchFamily="18" charset="0"/>
                            <a:cs typeface="Arial" panose="020B0604020202020204" pitchFamily="34" charset="0"/>
                          </a:rPr>
                        </m:ctrlPr>
                      </m:funcPr>
                      <m:fName>
                        <m:r>
                          <m:rPr>
                            <m:sty m:val="p"/>
                          </m:rPr>
                          <a:rPr lang="en-US">
                            <a:solidFill>
                              <a:prstClr val="black"/>
                            </a:solidFill>
                            <a:latin typeface="Cambria Math" panose="02040503050406030204" pitchFamily="18" charset="0"/>
                            <a:cs typeface="Arial" panose="020B0604020202020204" pitchFamily="34" charset="0"/>
                          </a:rPr>
                          <m:t>exp</m:t>
                        </m:r>
                      </m:fName>
                      <m:e>
                        <m:d>
                          <m:dPr>
                            <m:ctrlPr>
                              <a:rPr lang="en-US" i="1">
                                <a:solidFill>
                                  <a:prstClr val="black"/>
                                </a:solidFill>
                                <a:latin typeface="Cambria Math" panose="02040503050406030204" pitchFamily="18" charset="0"/>
                                <a:cs typeface="Arial" panose="020B0604020202020204" pitchFamily="34" charset="0"/>
                              </a:rPr>
                            </m:ctrlPr>
                          </m:dPr>
                          <m:e>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𝑆</m:t>
                                </m:r>
                              </m:e>
                              <m:sub>
                                <m:r>
                                  <a:rPr lang="en-US" i="1">
                                    <a:solidFill>
                                      <a:prstClr val="black"/>
                                    </a:solidFill>
                                    <a:latin typeface="Cambria Math" panose="02040503050406030204" pitchFamily="18" charset="0"/>
                                    <a:cs typeface="Arial" panose="020B0604020202020204" pitchFamily="34" charset="0"/>
                                  </a:rPr>
                                  <m:t>1,</m:t>
                                </m:r>
                                <m:r>
                                  <a:rPr lang="en-US" i="1">
                                    <a:solidFill>
                                      <a:prstClr val="black"/>
                                    </a:solidFill>
                                    <a:latin typeface="Cambria Math" panose="02040503050406030204" pitchFamily="18" charset="0"/>
                                    <a:cs typeface="Arial" panose="020B0604020202020204" pitchFamily="34" charset="0"/>
                                  </a:rPr>
                                  <m:t>𝑖</m:t>
                                </m:r>
                              </m:sub>
                            </m:sSub>
                            <m:r>
                              <a:rPr lang="en-US" i="1">
                                <a:solidFill>
                                  <a:prstClr val="black"/>
                                </a:solidFill>
                                <a:latin typeface="Cambria Math" panose="02040503050406030204" pitchFamily="18" charset="0"/>
                                <a:cs typeface="Arial" panose="020B0604020202020204" pitchFamily="34" charset="0"/>
                              </a:rPr>
                              <m:t>−</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1,</m:t>
                                </m:r>
                                <m:r>
                                  <a:rPr lang="en-US" i="1">
                                    <a:solidFill>
                                      <a:prstClr val="black"/>
                                    </a:solidFill>
                                    <a:latin typeface="Cambria Math" panose="02040503050406030204" pitchFamily="18" charset="0"/>
                                    <a:cs typeface="Arial" panose="020B0604020202020204" pitchFamily="34" charset="0"/>
                                  </a:rPr>
                                  <m:t>𝑖</m:t>
                                </m:r>
                              </m:sub>
                            </m:sSub>
                          </m:e>
                        </m:d>
                      </m:e>
                    </m:func>
                  </m:oMath>
                </a14:m>
                <a:endParaRPr lang="en-US" dirty="0">
                  <a:solidFill>
                    <a:prstClr val="black"/>
                  </a:solidFill>
                  <a:latin typeface="Arial" panose="020B0604020202020204" pitchFamily="34" charset="0"/>
                  <a:cs typeface="Arial" panose="020B0604020202020204" pitchFamily="34" charset="0"/>
                </a:endParaRPr>
              </a:p>
              <a:p>
                <a:pPr marL="457200" lvl="1" indent="0" algn="just">
                  <a:buNone/>
                </a:pPr>
                <a:r>
                  <a:rPr lang="en-US" dirty="0">
                    <a:solidFill>
                      <a:prstClr val="black"/>
                    </a:solidFill>
                    <a:latin typeface="Arial" panose="020B0604020202020204" pitchFamily="34" charset="0"/>
                    <a:cs typeface="Arial" panose="020B0604020202020204" pitchFamily="34" charset="0"/>
                  </a:rPr>
                  <a:t>		compute denominator for </a:t>
                </a:r>
                <a:r>
                  <a:rPr lang="en-US" dirty="0" err="1">
                    <a:solidFill>
                      <a:prstClr val="black"/>
                    </a:solidFill>
                    <a:latin typeface="Arial" panose="020B0604020202020204" pitchFamily="34" charset="0"/>
                    <a:cs typeface="Arial" panose="020B0604020202020204" pitchFamily="34" charset="0"/>
                  </a:rPr>
                  <a:t>softmax</a:t>
                </a:r>
                <a:r>
                  <a:rPr lang="en-US" dirty="0">
                    <a:solidFill>
                      <a:prstClr val="black"/>
                    </a:solidFill>
                    <a:latin typeface="Arial" panose="020B0604020202020204" pitchFamily="34" charset="0"/>
                    <a:cs typeface="Arial" panose="020B0604020202020204" pitchFamily="34" charset="0"/>
                  </a:rPr>
                  <a:t>: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𝑙</m:t>
                        </m:r>
                      </m:e>
                      <m:sub>
                        <m:r>
                          <a:rPr lang="en-US" i="1">
                            <a:solidFill>
                              <a:prstClr val="black"/>
                            </a:solidFill>
                            <a:latin typeface="Cambria Math" panose="02040503050406030204" pitchFamily="18" charset="0"/>
                            <a:cs typeface="Arial" panose="020B0604020202020204" pitchFamily="34" charset="0"/>
                          </a:rPr>
                          <m:t>1,</m:t>
                        </m:r>
                        <m:r>
                          <a:rPr lang="en-US" i="1">
                            <a:solidFill>
                              <a:prstClr val="black"/>
                            </a:solidFill>
                            <a:latin typeface="Cambria Math" panose="02040503050406030204" pitchFamily="18" charset="0"/>
                            <a:cs typeface="Arial" panose="020B0604020202020204" pitchFamily="34" charset="0"/>
                          </a:rPr>
                          <m:t>𝑖</m:t>
                        </m:r>
                      </m:sub>
                    </m:sSub>
                  </m:oMath>
                </a14:m>
                <a:r>
                  <a:rPr lang="en-GB" dirty="0">
                    <a:solidFill>
                      <a:prstClr val="black"/>
                    </a:solidFill>
                    <a:latin typeface="Arial" panose="020B0604020202020204" pitchFamily="34" charset="0"/>
                    <a:cs typeface="Arial" panose="020B0604020202020204" pitchFamily="34" charset="0"/>
                  </a:rPr>
                  <a:t> by summing row entries of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𝑃</m:t>
                        </m:r>
                      </m:e>
                      <m:sub>
                        <m:r>
                          <a:rPr lang="en-US" i="1">
                            <a:solidFill>
                              <a:prstClr val="black"/>
                            </a:solidFill>
                            <a:latin typeface="Cambria Math" panose="02040503050406030204" pitchFamily="18" charset="0"/>
                            <a:cs typeface="Arial" panose="020B0604020202020204" pitchFamily="34" charset="0"/>
                          </a:rPr>
                          <m:t>1,</m:t>
                        </m:r>
                        <m:r>
                          <a:rPr lang="en-US" i="1">
                            <a:solidFill>
                              <a:prstClr val="black"/>
                            </a:solidFill>
                            <a:latin typeface="Cambria Math" panose="02040503050406030204" pitchFamily="18" charset="0"/>
                            <a:cs typeface="Arial" panose="020B0604020202020204" pitchFamily="34" charset="0"/>
                          </a:rPr>
                          <m:t>𝑖</m:t>
                        </m:r>
                      </m:sub>
                    </m:sSub>
                  </m:oMath>
                </a14:m>
                <a:endParaRPr lang="en-GB" dirty="0">
                  <a:solidFill>
                    <a:prstClr val="black"/>
                  </a:solidFill>
                  <a:latin typeface="Arial" panose="020B0604020202020204" pitchFamily="34" charset="0"/>
                  <a:cs typeface="Arial" panose="020B0604020202020204" pitchFamily="34" charset="0"/>
                </a:endParaRPr>
              </a:p>
              <a:p>
                <a:pPr marL="457200" lvl="1" indent="0" algn="just">
                  <a:buNone/>
                </a:pPr>
                <a:r>
                  <a:rPr lang="en-GB" dirty="0">
                    <a:solidFill>
                      <a:prstClr val="black"/>
                    </a:solidFill>
                    <a:latin typeface="Arial" panose="020B0604020202020204" pitchFamily="34" charset="0"/>
                    <a:cs typeface="Arial" panose="020B0604020202020204" pitchFamily="34" charset="0"/>
                  </a:rPr>
                  <a:t>		Compute partial output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𝑂</m:t>
                        </m:r>
                      </m:e>
                      <m:sub>
                        <m:r>
                          <a:rPr lang="en-US" i="1">
                            <a:solidFill>
                              <a:prstClr val="black"/>
                            </a:solidFill>
                            <a:latin typeface="Cambria Math" panose="02040503050406030204" pitchFamily="18" charset="0"/>
                            <a:cs typeface="Arial" panose="020B0604020202020204" pitchFamily="34" charset="0"/>
                          </a:rPr>
                          <m:t>1,</m:t>
                        </m:r>
                        <m:r>
                          <a:rPr lang="en-US" i="1">
                            <a:solidFill>
                              <a:prstClr val="black"/>
                            </a:solidFill>
                            <a:latin typeface="Cambria Math" panose="02040503050406030204" pitchFamily="18" charset="0"/>
                            <a:cs typeface="Arial" panose="020B0604020202020204" pitchFamily="34" charset="0"/>
                          </a:rPr>
                          <m:t>𝑖</m:t>
                        </m:r>
                      </m:sub>
                    </m:sSub>
                    <m:r>
                      <a:rPr lang="en-US" i="1">
                        <a:solidFill>
                          <a:prstClr val="black"/>
                        </a:solidFill>
                        <a:latin typeface="Cambria Math" panose="02040503050406030204" pitchFamily="18" charset="0"/>
                        <a:cs typeface="Arial" panose="020B0604020202020204" pitchFamily="34" charset="0"/>
                      </a:rPr>
                      <m:t>=</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𝑃</m:t>
                        </m:r>
                      </m:e>
                      <m:sub>
                        <m:r>
                          <a:rPr lang="en-US" i="1">
                            <a:solidFill>
                              <a:prstClr val="black"/>
                            </a:solidFill>
                            <a:latin typeface="Cambria Math" panose="02040503050406030204" pitchFamily="18" charset="0"/>
                            <a:cs typeface="Arial" panose="020B0604020202020204" pitchFamily="34" charset="0"/>
                          </a:rPr>
                          <m:t>1,</m:t>
                        </m:r>
                        <m:r>
                          <a:rPr lang="en-US" i="1">
                            <a:solidFill>
                              <a:prstClr val="black"/>
                            </a:solidFill>
                            <a:latin typeface="Cambria Math" panose="02040503050406030204" pitchFamily="18" charset="0"/>
                            <a:cs typeface="Arial" panose="020B0604020202020204" pitchFamily="34" charset="0"/>
                          </a:rPr>
                          <m:t>𝑖</m:t>
                        </m:r>
                      </m:sub>
                    </m:sSub>
                    <m:r>
                      <a:rPr lang="en-US" i="1">
                        <a:solidFill>
                          <a:prstClr val="black"/>
                        </a:solidFill>
                        <a:latin typeface="Cambria Math" panose="02040503050406030204" pitchFamily="18" charset="0"/>
                        <a:cs typeface="Arial" panose="020B0604020202020204" pitchFamily="34" charset="0"/>
                      </a:rPr>
                      <m:t>⋅</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𝑉</m:t>
                        </m:r>
                      </m:e>
                      <m:sub>
                        <m:r>
                          <a:rPr lang="en-US" i="1">
                            <a:solidFill>
                              <a:prstClr val="black"/>
                            </a:solidFill>
                            <a:latin typeface="Cambria Math" panose="02040503050406030204" pitchFamily="18" charset="0"/>
                            <a:cs typeface="Arial" panose="020B0604020202020204" pitchFamily="34" charset="0"/>
                          </a:rPr>
                          <m:t>1</m:t>
                        </m:r>
                      </m:sub>
                    </m:sSub>
                  </m:oMath>
                </a14:m>
                <a:endParaRPr lang="en-GB" dirty="0">
                  <a:solidFill>
                    <a:prstClr val="black"/>
                  </a:solidFill>
                  <a:latin typeface="Arial" panose="020B0604020202020204" pitchFamily="34" charset="0"/>
                  <a:cs typeface="Arial" panose="020B0604020202020204" pitchFamily="34" charset="0"/>
                </a:endParaRPr>
              </a:p>
              <a:p>
                <a:pPr marL="457200" lvl="1" indent="0" algn="just">
                  <a:buNone/>
                </a:pPr>
                <a:r>
                  <a:rPr lang="en-GB" dirty="0">
                    <a:solidFill>
                      <a:srgbClr val="FF0000"/>
                    </a:solidFill>
                    <a:latin typeface="Arial" panose="020B0604020202020204" pitchFamily="34" charset="0"/>
                    <a:cs typeface="Arial" panose="020B0604020202020204" pitchFamily="34" charset="0"/>
                  </a:rPr>
                  <a:t>		update global max value statistic </a:t>
                </a:r>
                <a14:m>
                  <m:oMath xmlns:m="http://schemas.openxmlformats.org/officeDocument/2006/math">
                    <m:sSub>
                      <m:sSubPr>
                        <m:ctrlPr>
                          <a:rPr lang="en-US" b="0" i="1" smtClean="0">
                            <a:solidFill>
                              <a:srgbClr val="FF0000"/>
                            </a:solidFill>
                            <a:latin typeface="Cambria Math" panose="02040503050406030204" pitchFamily="18" charset="0"/>
                            <a:cs typeface="Arial" panose="020B0604020202020204" pitchFamily="34" charset="0"/>
                          </a:rPr>
                        </m:ctrlPr>
                      </m:sSubPr>
                      <m:e>
                        <m:r>
                          <a:rPr lang="en-US" b="0" i="1" smtClean="0">
                            <a:solidFill>
                              <a:srgbClr val="FF0000"/>
                            </a:solidFill>
                            <a:latin typeface="Cambria Math" panose="02040503050406030204" pitchFamily="18" charset="0"/>
                            <a:cs typeface="Arial" panose="020B0604020202020204" pitchFamily="34" charset="0"/>
                          </a:rPr>
                          <m:t>𝑚</m:t>
                        </m:r>
                      </m:e>
                      <m:sub>
                        <m:r>
                          <a:rPr lang="en-US" b="0" i="1" smtClean="0">
                            <a:solidFill>
                              <a:srgbClr val="FF0000"/>
                            </a:solidFill>
                            <a:latin typeface="Cambria Math" panose="02040503050406030204" pitchFamily="18" charset="0"/>
                            <a:cs typeface="Arial" panose="020B0604020202020204" pitchFamily="34" charset="0"/>
                          </a:rPr>
                          <m:t>1</m:t>
                        </m:r>
                      </m:sub>
                    </m:sSub>
                  </m:oMath>
                </a14:m>
                <a:endParaRPr lang="en-GB" dirty="0">
                  <a:solidFill>
                    <a:srgbClr val="FF0000"/>
                  </a:solidFill>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𝑛𝑒𝑤</m:t>
                          </m:r>
                        </m:sup>
                      </m:sSubSup>
                      <m:r>
                        <a:rPr lang="en-US" b="0" i="1" smtClean="0">
                          <a:latin typeface="Cambria Math" panose="02040503050406030204" pitchFamily="18" charset="0"/>
                          <a:cs typeface="Arial" panose="020B0604020202020204" pitchFamily="34" charset="0"/>
                        </a:rPr>
                        <m:t>=</m:t>
                      </m:r>
                      <m:func>
                        <m:funcPr>
                          <m:ctrlPr>
                            <a:rPr lang="en-US" b="0" i="1" smtClean="0">
                              <a:latin typeface="Cambria Math" panose="02040503050406030204" pitchFamily="18" charset="0"/>
                              <a:cs typeface="Arial" panose="020B0604020202020204" pitchFamily="34" charset="0"/>
                            </a:rPr>
                          </m:ctrlPr>
                        </m:funcPr>
                        <m:fName>
                          <m:r>
                            <m:rPr>
                              <m:sty m:val="p"/>
                            </m:rPr>
                            <a:rPr lang="en-US" b="0" i="0" smtClean="0">
                              <a:latin typeface="Cambria Math" panose="02040503050406030204" pitchFamily="18" charset="0"/>
                              <a:cs typeface="Arial" panose="020B0604020202020204" pitchFamily="34" charset="0"/>
                            </a:rPr>
                            <m:t>max</m:t>
                          </m:r>
                        </m:fName>
                        <m:e>
                          <m:d>
                            <m:dPr>
                              <m:ctrlPr>
                                <a:rPr lang="en-US" b="0" i="1" smtClean="0">
                                  <a:latin typeface="Cambria Math" panose="02040503050406030204" pitchFamily="18" charset="0"/>
                                  <a:cs typeface="Arial" panose="020B0604020202020204" pitchFamily="34" charset="0"/>
                                </a:rPr>
                              </m:ctrlPr>
                            </m:dPr>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1,1</m:t>
                                  </m:r>
                                </m:sub>
                              </m:sSub>
                            </m:e>
                          </m:d>
                        </m:e>
                      </m:func>
                      <m:r>
                        <a:rPr lang="en-US" b="0" i="1" smtClean="0">
                          <a:latin typeface="Cambria Math" panose="02040503050406030204" pitchFamily="18" charset="0"/>
                          <a:cs typeface="Arial" panose="020B0604020202020204" pitchFamily="34" charset="0"/>
                        </a:rPr>
                        <m:t>=</m:t>
                      </m:r>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max</m:t>
                          </m:r>
                        </m:fName>
                        <m:e>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1"/>
                                            <m:mcJc m:val="center"/>
                                          </m:mcPr>
                                        </m:mc>
                                      </m:mcs>
                                      <m:ctrlPr>
                                        <a:rPr lang="en-US" i="1">
                                          <a:latin typeface="Cambria Math" panose="02040503050406030204" pitchFamily="18" charset="0"/>
                                          <a:cs typeface="Arial" panose="020B0604020202020204" pitchFamily="34" charset="0"/>
                                        </a:rPr>
                                      </m:ctrlPr>
                                    </m:mPr>
                                    <m:mr>
                                      <m:e>
                                        <m:r>
                                          <m:rPr>
                                            <m:brk m:alnAt="7"/>
                                          </m:rPr>
                                          <a:rPr lang="en-US" i="1">
                                            <a:latin typeface="Cambria Math" panose="02040503050406030204" pitchFamily="18" charset="0"/>
                                            <a:cs typeface="Arial" panose="020B0604020202020204" pitchFamily="34" charset="0"/>
                                          </a:rPr>
                                          <m:t>3</m:t>
                                        </m:r>
                                      </m:e>
                                    </m:mr>
                                    <m:mr>
                                      <m:e>
                                        <m:r>
                                          <a:rPr lang="en-US" i="1">
                                            <a:latin typeface="Cambria Math" panose="02040503050406030204" pitchFamily="18" charset="0"/>
                                            <a:cs typeface="Arial" panose="020B0604020202020204" pitchFamily="34" charset="0"/>
                                          </a:rPr>
                                          <m:t>7</m:t>
                                        </m:r>
                                      </m:e>
                                    </m:mr>
                                  </m:m>
                                </m:e>
                              </m:d>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1"/>
                                        <m:mcJc m:val="center"/>
                                      </m:mcPr>
                                    </m:mc>
                                  </m:mcs>
                                  <m:ctrlPr>
                                    <a:rPr lang="en-US" i="1">
                                      <a:latin typeface="Cambria Math" panose="02040503050406030204" pitchFamily="18" charset="0"/>
                                      <a:cs typeface="Arial" panose="020B0604020202020204" pitchFamily="34" charset="0"/>
                                    </a:rPr>
                                  </m:ctrlPr>
                                </m:mPr>
                                <m:mr>
                                  <m:e>
                                    <m:r>
                                      <m:rPr>
                                        <m:brk m:alnAt="7"/>
                                      </m:rPr>
                                      <a:rPr lang="en-US" i="1">
                                        <a:latin typeface="Cambria Math" panose="02040503050406030204" pitchFamily="18" charset="0"/>
                                        <a:cs typeface="Arial" panose="020B0604020202020204" pitchFamily="34" charset="0"/>
                                      </a:rPr>
                                      <m:t>3</m:t>
                                    </m:r>
                                  </m:e>
                                </m:mr>
                                <m:mr>
                                  <m:e>
                                    <m:r>
                                      <a:rPr lang="en-US" i="1">
                                        <a:latin typeface="Cambria Math" panose="02040503050406030204" pitchFamily="18" charset="0"/>
                                        <a:cs typeface="Arial" panose="020B0604020202020204" pitchFamily="34" charset="0"/>
                                      </a:rPr>
                                      <m:t>7</m:t>
                                    </m:r>
                                  </m:e>
                                </m:mr>
                              </m:m>
                            </m:e>
                          </m:d>
                        </m:e>
                      </m:func>
                    </m:oMath>
                  </m:oMathPara>
                </a14:m>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Note that max is taken element wise. So for –</a:t>
                </a:r>
                <a:r>
                  <a:rPr lang="en-GB" dirty="0" err="1">
                    <a:latin typeface="Arial" panose="020B0604020202020204" pitchFamily="34" charset="0"/>
                    <a:cs typeface="Arial" panose="020B0604020202020204" pitchFamily="34" charset="0"/>
                  </a:rPr>
                  <a:t>infty</a:t>
                </a:r>
                <a:r>
                  <a:rPr lang="en-GB" dirty="0">
                    <a:latin typeface="Arial" panose="020B0604020202020204" pitchFamily="34" charset="0"/>
                    <a:cs typeface="Arial" panose="020B0604020202020204" pitchFamily="34" charset="0"/>
                  </a:rPr>
                  <a:t> and a vector the max is the vector. If the comparison is between a vector and a vector we take the max entry in each row. So max([2, 7], [3, 6]) = [3, 7]</a:t>
                </a:r>
              </a:p>
              <a:p>
                <a:pPr marL="0" indent="0" algn="just">
                  <a:buNone/>
                </a:pPr>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9347FFA2-5DAC-8A63-6491-EC77C06AEC2D}"/>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919" t="-3226" r="-664"/>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EABDEDA1-CD62-29BE-9A85-A5B899F4246F}"/>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8D0D44C8-BD4D-397E-AF4E-758445EC58BA}"/>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36</a:t>
            </a:fld>
            <a:endParaRPr lang="en-AE" dirty="0"/>
          </a:p>
        </p:txBody>
      </p:sp>
      <p:sp>
        <p:nvSpPr>
          <p:cNvPr id="11" name="Content Placeholder 2">
            <a:extLst>
              <a:ext uri="{FF2B5EF4-FFF2-40B4-BE49-F238E27FC236}">
                <a16:creationId xmlns:a16="http://schemas.microsoft.com/office/drawing/2014/main" id="{A4DE2C41-C3C7-C1DD-68A2-BAB439CDDFCF}"/>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6750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73D85-B509-2BD2-1280-9DF261A53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BC50C-8652-1AF2-75B4-B3BCC4E20CAF}"/>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A48B3-40BE-BFF2-B4B1-B005D80034B3}"/>
                  </a:ext>
                </a:extLst>
              </p:cNvPr>
              <p:cNvSpPr>
                <a:spLocks noGrp="1"/>
              </p:cNvSpPr>
              <p:nvPr>
                <p:ph idx="1"/>
              </p:nvPr>
            </p:nvSpPr>
            <p:spPr>
              <a:xfrm>
                <a:off x="128081" y="875488"/>
                <a:ext cx="11935838" cy="5480861"/>
              </a:xfrm>
            </p:spPr>
            <p:txBody>
              <a:bodyPr>
                <a:normAutofit fontScale="85000" lnSpcReduction="20000"/>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marL="457200" lvl="1" indent="0" algn="just">
                  <a:buNone/>
                </a:pPr>
                <a:r>
                  <a:rPr lang="en-GB" sz="1800" dirty="0">
                    <a:solidFill>
                      <a:prstClr val="black"/>
                    </a:solidFill>
                    <a:latin typeface="Arial" panose="020B0604020202020204" pitchFamily="34" charset="0"/>
                    <a:cs typeface="Arial" panose="020B0604020202020204" pitchFamily="34" charset="0"/>
                  </a:rPr>
                  <a:t>For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𝐾</m:t>
                        </m:r>
                      </m:e>
                      <m:sub>
                        <m:r>
                          <a:rPr lang="en-US" sz="1800" i="1">
                            <a:solidFill>
                              <a:prstClr val="black"/>
                            </a:solidFill>
                            <a:latin typeface="Cambria Math" panose="02040503050406030204" pitchFamily="18" charset="0"/>
                            <a:cs typeface="Arial" panose="020B0604020202020204" pitchFamily="34" charset="0"/>
                          </a:rPr>
                          <m:t>1</m:t>
                        </m:r>
                      </m:sub>
                    </m:sSub>
                  </m:oMath>
                </a14:m>
                <a:r>
                  <a:rPr lang="en-GB" sz="1800" dirty="0">
                    <a:solidFill>
                      <a:prstClr val="black"/>
                    </a:solidFill>
                    <a:latin typeface="Arial" panose="020B0604020202020204" pitchFamily="34" charset="0"/>
                    <a:cs typeface="Arial" panose="020B0604020202020204" pitchFamily="34" charset="0"/>
                  </a:rPr>
                  <a:t> and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𝑉</m:t>
                        </m:r>
                      </m:e>
                      <m:sub>
                        <m:r>
                          <a:rPr lang="en-US" sz="1800" i="1">
                            <a:solidFill>
                              <a:prstClr val="black"/>
                            </a:solidFill>
                            <a:latin typeface="Cambria Math" panose="02040503050406030204" pitchFamily="18" charset="0"/>
                            <a:cs typeface="Arial" panose="020B0604020202020204" pitchFamily="34" charset="0"/>
                          </a:rPr>
                          <m:t>1</m:t>
                        </m:r>
                      </m:sub>
                    </m:sSub>
                  </m:oMath>
                </a14:m>
                <a:r>
                  <a:rPr lang="en-GB" sz="1800" dirty="0">
                    <a:solidFill>
                      <a:prstClr val="black"/>
                    </a:solidFill>
                    <a:latin typeface="Arial" panose="020B0604020202020204" pitchFamily="34" charset="0"/>
                    <a:cs typeface="Arial" panose="020B0604020202020204" pitchFamily="34" charset="0"/>
                  </a:rPr>
                  <a:t>:</a:t>
                </a:r>
              </a:p>
              <a:p>
                <a:pPr marL="457200" lvl="1" indent="0" algn="just">
                  <a:buNone/>
                </a:pPr>
                <a:r>
                  <a:rPr lang="en-GB" sz="1800" dirty="0">
                    <a:solidFill>
                      <a:prstClr val="black"/>
                    </a:solidFill>
                    <a:latin typeface="Arial" panose="020B0604020202020204" pitchFamily="34" charset="0"/>
                    <a:cs typeface="Arial" panose="020B0604020202020204" pitchFamily="34" charset="0"/>
                  </a:rPr>
                  <a:t>	initialize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𝑚</m:t>
                        </m:r>
                      </m:e>
                      <m:sub>
                        <m:r>
                          <a:rPr lang="en-US" sz="1800" i="1">
                            <a:solidFill>
                              <a:prstClr val="black"/>
                            </a:solidFill>
                            <a:latin typeface="Cambria Math" panose="02040503050406030204" pitchFamily="18" charset="0"/>
                            <a:cs typeface="Arial" panose="020B0604020202020204" pitchFamily="34" charset="0"/>
                          </a:rPr>
                          <m:t>1</m:t>
                        </m:r>
                      </m:sub>
                    </m:sSub>
                    <m:r>
                      <a:rPr lang="en-US" sz="1800" i="1">
                        <a:solidFill>
                          <a:prstClr val="black"/>
                        </a:solidFill>
                        <a:latin typeface="Cambria Math" panose="02040503050406030204" pitchFamily="18" charset="0"/>
                        <a:cs typeface="Arial" panose="020B0604020202020204" pitchFamily="34" charset="0"/>
                      </a:rPr>
                      <m:t>=−∞ ,  </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𝑙</m:t>
                        </m:r>
                      </m:e>
                      <m:sub>
                        <m:r>
                          <a:rPr lang="en-US" sz="1800" i="1">
                            <a:solidFill>
                              <a:prstClr val="black"/>
                            </a:solidFill>
                            <a:latin typeface="Cambria Math" panose="02040503050406030204" pitchFamily="18" charset="0"/>
                            <a:cs typeface="Arial" panose="020B0604020202020204" pitchFamily="34" charset="0"/>
                          </a:rPr>
                          <m:t>1</m:t>
                        </m:r>
                      </m:sub>
                    </m:sSub>
                    <m:r>
                      <a:rPr lang="en-US" sz="1800" i="1">
                        <a:solidFill>
                          <a:prstClr val="black"/>
                        </a:solidFill>
                        <a:latin typeface="Cambria Math" panose="02040503050406030204" pitchFamily="18" charset="0"/>
                        <a:cs typeface="Arial" panose="020B0604020202020204" pitchFamily="34" charset="0"/>
                      </a:rPr>
                      <m:t>=0,  </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𝑂</m:t>
                        </m:r>
                      </m:e>
                      <m:sub>
                        <m:r>
                          <a:rPr lang="en-US" sz="1800" i="1">
                            <a:solidFill>
                              <a:prstClr val="black"/>
                            </a:solidFill>
                            <a:latin typeface="Cambria Math" panose="02040503050406030204" pitchFamily="18" charset="0"/>
                            <a:cs typeface="Arial" panose="020B0604020202020204" pitchFamily="34" charset="0"/>
                          </a:rPr>
                          <m:t>1</m:t>
                        </m:r>
                      </m:sub>
                    </m:sSub>
                    <m:r>
                      <a:rPr lang="en-US" sz="1800" i="1">
                        <a:solidFill>
                          <a:prstClr val="black"/>
                        </a:solidFill>
                        <a:latin typeface="Cambria Math" panose="02040503050406030204" pitchFamily="18" charset="0"/>
                        <a:cs typeface="Arial" panose="020B0604020202020204" pitchFamily="34" charset="0"/>
                      </a:rPr>
                      <m:t>=2×2 </m:t>
                    </m:r>
                    <m:r>
                      <m:rPr>
                        <m:nor/>
                      </m:rPr>
                      <a:rPr lang="en-US" sz="1800">
                        <a:solidFill>
                          <a:prstClr val="black"/>
                        </a:solidFill>
                        <a:latin typeface="Cambria Math" panose="02040503050406030204" pitchFamily="18" charset="0"/>
                        <a:cs typeface="Arial" panose="020B0604020202020204" pitchFamily="34" charset="0"/>
                      </a:rPr>
                      <m:t>zero</m:t>
                    </m:r>
                    <m:r>
                      <m:rPr>
                        <m:nor/>
                      </m:rPr>
                      <a:rPr lang="en-US" sz="1800">
                        <a:solidFill>
                          <a:prstClr val="black"/>
                        </a:solidFill>
                        <a:latin typeface="Cambria Math" panose="02040503050406030204" pitchFamily="18" charset="0"/>
                        <a:cs typeface="Arial" panose="020B0604020202020204" pitchFamily="34" charset="0"/>
                      </a:rPr>
                      <m:t> </m:t>
                    </m:r>
                    <m:r>
                      <m:rPr>
                        <m:nor/>
                      </m:rPr>
                      <a:rPr lang="en-US" sz="1800">
                        <a:solidFill>
                          <a:prstClr val="black"/>
                        </a:solidFill>
                        <a:latin typeface="Cambria Math" panose="02040503050406030204" pitchFamily="18" charset="0"/>
                        <a:cs typeface="Arial" panose="020B0604020202020204" pitchFamily="34" charset="0"/>
                      </a:rPr>
                      <m:t>matrix</m:t>
                    </m:r>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prstClr val="black"/>
                    </a:solidFill>
                    <a:latin typeface="Arial" panose="020B0604020202020204" pitchFamily="34" charset="0"/>
                    <a:cs typeface="Arial" panose="020B0604020202020204" pitchFamily="34" charset="0"/>
                  </a:rPr>
                  <a:t>	Iterate over all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𝑄</m:t>
                        </m:r>
                      </m:e>
                      <m:sub>
                        <m:r>
                          <a:rPr lang="en-US" sz="1800" i="1">
                            <a:solidFill>
                              <a:prstClr val="black"/>
                            </a:solidFill>
                            <a:latin typeface="Cambria Math" panose="02040503050406030204" pitchFamily="18" charset="0"/>
                            <a:cs typeface="Arial" panose="020B0604020202020204" pitchFamily="34" charset="0"/>
                          </a:rPr>
                          <m:t>𝑖</m:t>
                        </m:r>
                      </m:sub>
                    </m:sSub>
                  </m:oMath>
                </a14:m>
                <a:r>
                  <a:rPr lang="en-GB" sz="1800" dirty="0">
                    <a:solidFill>
                      <a:prstClr val="black"/>
                    </a:solidFill>
                    <a:latin typeface="Arial" panose="020B0604020202020204" pitchFamily="34" charset="0"/>
                    <a:cs typeface="Arial" panose="020B0604020202020204" pitchFamily="34" charset="0"/>
                  </a:rPr>
                  <a:t> </a:t>
                </a:r>
              </a:p>
              <a:p>
                <a:pPr marL="457200" lvl="1" indent="0" algn="just">
                  <a:buNone/>
                </a:pPr>
                <a:r>
                  <a:rPr lang="en-GB" sz="1800" dirty="0">
                    <a:solidFill>
                      <a:prstClr val="black"/>
                    </a:solidFill>
                    <a:latin typeface="Arial" panose="020B0604020202020204" pitchFamily="34" charset="0"/>
                    <a:cs typeface="Arial" panose="020B0604020202020204" pitchFamily="34" charset="0"/>
                  </a:rPr>
                  <a:t>		compute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𝑆</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r>
                      <a:rPr lang="en-US" sz="1800" i="1">
                        <a:solidFill>
                          <a:prstClr val="black"/>
                        </a:solidFill>
                        <a:latin typeface="Cambria Math" panose="02040503050406030204" pitchFamily="18" charset="0"/>
                        <a:cs typeface="Arial" panose="020B0604020202020204" pitchFamily="34" charset="0"/>
                      </a:rPr>
                      <m:t>=</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𝑄</m:t>
                        </m:r>
                      </m:e>
                      <m:sub>
                        <m:r>
                          <a:rPr lang="en-US" sz="1800" i="1">
                            <a:solidFill>
                              <a:prstClr val="black"/>
                            </a:solidFill>
                            <a:latin typeface="Cambria Math" panose="02040503050406030204" pitchFamily="18" charset="0"/>
                            <a:cs typeface="Arial" panose="020B0604020202020204" pitchFamily="34" charset="0"/>
                          </a:rPr>
                          <m:t>𝑖</m:t>
                        </m:r>
                      </m:sub>
                    </m:sSub>
                    <m:sSubSup>
                      <m:sSubSupPr>
                        <m:ctrlPr>
                          <a:rPr lang="en-US" sz="1800" i="1">
                            <a:solidFill>
                              <a:prstClr val="black"/>
                            </a:solidFill>
                            <a:latin typeface="Cambria Math" panose="02040503050406030204" pitchFamily="18" charset="0"/>
                            <a:cs typeface="Arial" panose="020B0604020202020204" pitchFamily="34" charset="0"/>
                          </a:rPr>
                        </m:ctrlPr>
                      </m:sSubSupPr>
                      <m:e>
                        <m:r>
                          <a:rPr lang="en-US" sz="1800" i="1">
                            <a:solidFill>
                              <a:prstClr val="black"/>
                            </a:solidFill>
                            <a:latin typeface="Cambria Math" panose="02040503050406030204" pitchFamily="18" charset="0"/>
                            <a:cs typeface="Arial" panose="020B0604020202020204" pitchFamily="34" charset="0"/>
                          </a:rPr>
                          <m:t>𝐾</m:t>
                        </m:r>
                      </m:e>
                      <m:sub>
                        <m:r>
                          <a:rPr lang="en-US" sz="1800" i="1">
                            <a:solidFill>
                              <a:prstClr val="black"/>
                            </a:solidFill>
                            <a:latin typeface="Cambria Math" panose="02040503050406030204" pitchFamily="18" charset="0"/>
                            <a:cs typeface="Arial" panose="020B0604020202020204" pitchFamily="34" charset="0"/>
                          </a:rPr>
                          <m:t>1</m:t>
                        </m:r>
                      </m:sub>
                      <m:sup>
                        <m:r>
                          <a:rPr lang="en-US" sz="1800" i="1">
                            <a:solidFill>
                              <a:prstClr val="black"/>
                            </a:solidFill>
                            <a:latin typeface="Cambria Math" panose="02040503050406030204" pitchFamily="18" charset="0"/>
                            <a:cs typeface="Arial" panose="020B0604020202020204" pitchFamily="34" charset="0"/>
                          </a:rPr>
                          <m:t>𝑇</m:t>
                        </m:r>
                      </m:sup>
                    </m:sSubSup>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prstClr val="black"/>
                    </a:solidFill>
                    <a:latin typeface="Arial" panose="020B0604020202020204" pitchFamily="34" charset="0"/>
                    <a:cs typeface="Arial" panose="020B0604020202020204" pitchFamily="34" charset="0"/>
                  </a:rPr>
                  <a:t>		compute row max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𝑚</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prstClr val="black"/>
                    </a:solidFill>
                    <a:latin typeface="Arial" panose="020B0604020202020204" pitchFamily="34" charset="0"/>
                    <a:cs typeface="Arial" panose="020B0604020202020204" pitchFamily="34" charset="0"/>
                  </a:rPr>
                  <a:t>		compute numerator for </a:t>
                </a:r>
                <a:r>
                  <a:rPr lang="en-GB" sz="1800" dirty="0" err="1">
                    <a:solidFill>
                      <a:prstClr val="black"/>
                    </a:solidFill>
                    <a:latin typeface="Arial" panose="020B0604020202020204" pitchFamily="34" charset="0"/>
                    <a:cs typeface="Arial" panose="020B0604020202020204" pitchFamily="34" charset="0"/>
                  </a:rPr>
                  <a:t>softmax</a:t>
                </a:r>
                <a:r>
                  <a:rPr lang="en-GB" sz="1800" dirty="0">
                    <a:solidFill>
                      <a:prstClr val="black"/>
                    </a:solidFill>
                    <a:latin typeface="Arial" panose="020B0604020202020204" pitchFamily="34" charset="0"/>
                    <a:cs typeface="Arial" panose="020B0604020202020204" pitchFamily="34" charset="0"/>
                  </a:rPr>
                  <a:t>: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𝑃</m:t>
                        </m:r>
                      </m:e>
                      <m:sub>
                        <m:r>
                          <a:rPr lang="en-US" sz="1800">
                            <a:solidFill>
                              <a:prstClr val="black"/>
                            </a:solidFill>
                            <a:latin typeface="Cambria Math" panose="02040503050406030204" pitchFamily="18" charset="0"/>
                            <a:cs typeface="Arial" panose="020B0604020202020204" pitchFamily="34" charset="0"/>
                          </a:rPr>
                          <m:t>1,</m:t>
                        </m:r>
                        <m:r>
                          <m:rPr>
                            <m:sty m:val="p"/>
                          </m:rPr>
                          <a:rPr lang="en-US" sz="1800">
                            <a:solidFill>
                              <a:prstClr val="black"/>
                            </a:solidFill>
                            <a:latin typeface="Cambria Math" panose="02040503050406030204" pitchFamily="18" charset="0"/>
                            <a:cs typeface="Arial" panose="020B0604020202020204" pitchFamily="34" charset="0"/>
                          </a:rPr>
                          <m:t>i</m:t>
                        </m:r>
                      </m:sub>
                    </m:sSub>
                    <m:r>
                      <a:rPr lang="en-US" sz="1800">
                        <a:solidFill>
                          <a:prstClr val="black"/>
                        </a:solidFill>
                        <a:latin typeface="Cambria Math" panose="02040503050406030204" pitchFamily="18" charset="0"/>
                        <a:cs typeface="Arial" panose="020B0604020202020204" pitchFamily="34" charset="0"/>
                      </a:rPr>
                      <m:t>=</m:t>
                    </m:r>
                    <m:func>
                      <m:funcPr>
                        <m:ctrlPr>
                          <a:rPr lang="en-US" sz="1800" i="1">
                            <a:solidFill>
                              <a:prstClr val="black"/>
                            </a:solidFill>
                            <a:latin typeface="Cambria Math" panose="02040503050406030204" pitchFamily="18" charset="0"/>
                            <a:cs typeface="Arial" panose="020B0604020202020204" pitchFamily="34" charset="0"/>
                          </a:rPr>
                        </m:ctrlPr>
                      </m:funcPr>
                      <m:fName>
                        <m:r>
                          <m:rPr>
                            <m:sty m:val="p"/>
                          </m:rPr>
                          <a:rPr lang="en-US" sz="1800">
                            <a:solidFill>
                              <a:prstClr val="black"/>
                            </a:solidFill>
                            <a:latin typeface="Cambria Math" panose="02040503050406030204" pitchFamily="18" charset="0"/>
                            <a:cs typeface="Arial" panose="020B0604020202020204" pitchFamily="34" charset="0"/>
                          </a:rPr>
                          <m:t>exp</m:t>
                        </m:r>
                      </m:fName>
                      <m:e>
                        <m:d>
                          <m:dPr>
                            <m:ctrlPr>
                              <a:rPr lang="en-US" sz="1800" i="1">
                                <a:solidFill>
                                  <a:prstClr val="black"/>
                                </a:solidFill>
                                <a:latin typeface="Cambria Math" panose="02040503050406030204" pitchFamily="18" charset="0"/>
                                <a:cs typeface="Arial" panose="020B0604020202020204" pitchFamily="34" charset="0"/>
                              </a:rPr>
                            </m:ctrlPr>
                          </m:dPr>
                          <m:e>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𝑆</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r>
                              <a:rPr lang="en-US" sz="1800" i="1">
                                <a:solidFill>
                                  <a:prstClr val="black"/>
                                </a:solidFill>
                                <a:latin typeface="Cambria Math" panose="02040503050406030204" pitchFamily="18" charset="0"/>
                                <a:cs typeface="Arial" panose="020B0604020202020204" pitchFamily="34" charset="0"/>
                              </a:rPr>
                              <m:t>−</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𝑚</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e>
                        </m:d>
                      </m:e>
                    </m:func>
                  </m:oMath>
                </a14:m>
                <a:endParaRPr lang="en-US" sz="1800" dirty="0">
                  <a:solidFill>
                    <a:prstClr val="black"/>
                  </a:solidFill>
                  <a:latin typeface="Arial" panose="020B0604020202020204" pitchFamily="34" charset="0"/>
                  <a:cs typeface="Arial" panose="020B0604020202020204" pitchFamily="34" charset="0"/>
                </a:endParaRPr>
              </a:p>
              <a:p>
                <a:pPr marL="457200" lvl="1" indent="0" algn="just">
                  <a:buNone/>
                </a:pPr>
                <a:r>
                  <a:rPr lang="en-US" sz="1800" dirty="0">
                    <a:solidFill>
                      <a:prstClr val="black"/>
                    </a:solidFill>
                    <a:latin typeface="Arial" panose="020B0604020202020204" pitchFamily="34" charset="0"/>
                    <a:cs typeface="Arial" panose="020B0604020202020204" pitchFamily="34" charset="0"/>
                  </a:rPr>
                  <a:t>		compute denominator for </a:t>
                </a:r>
                <a:r>
                  <a:rPr lang="en-US" sz="1800" dirty="0" err="1">
                    <a:solidFill>
                      <a:prstClr val="black"/>
                    </a:solidFill>
                    <a:latin typeface="Arial" panose="020B0604020202020204" pitchFamily="34" charset="0"/>
                    <a:cs typeface="Arial" panose="020B0604020202020204" pitchFamily="34" charset="0"/>
                  </a:rPr>
                  <a:t>softmax</a:t>
                </a:r>
                <a:r>
                  <a:rPr lang="en-US" sz="1800" dirty="0">
                    <a:solidFill>
                      <a:prstClr val="black"/>
                    </a:solidFill>
                    <a:latin typeface="Arial" panose="020B0604020202020204" pitchFamily="34" charset="0"/>
                    <a:cs typeface="Arial" panose="020B0604020202020204" pitchFamily="34" charset="0"/>
                  </a:rPr>
                  <a:t>: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𝑙</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oMath>
                </a14:m>
                <a:r>
                  <a:rPr lang="en-GB" sz="1800" dirty="0">
                    <a:solidFill>
                      <a:prstClr val="black"/>
                    </a:solidFill>
                    <a:latin typeface="Arial" panose="020B0604020202020204" pitchFamily="34" charset="0"/>
                    <a:cs typeface="Arial" panose="020B0604020202020204" pitchFamily="34" charset="0"/>
                  </a:rPr>
                  <a:t> by summing row entries of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𝑃</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prstClr val="black"/>
                    </a:solidFill>
                    <a:latin typeface="Arial" panose="020B0604020202020204" pitchFamily="34" charset="0"/>
                    <a:cs typeface="Arial" panose="020B0604020202020204" pitchFamily="34" charset="0"/>
                  </a:rPr>
                  <a:t>		Compute partial output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𝑂</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r>
                      <a:rPr lang="en-US" sz="1800" i="1">
                        <a:solidFill>
                          <a:prstClr val="black"/>
                        </a:solidFill>
                        <a:latin typeface="Cambria Math" panose="02040503050406030204" pitchFamily="18" charset="0"/>
                        <a:cs typeface="Arial" panose="020B0604020202020204" pitchFamily="34" charset="0"/>
                      </a:rPr>
                      <m:t>=</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𝑃</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r>
                      <a:rPr lang="en-US" sz="1800" i="1">
                        <a:solidFill>
                          <a:prstClr val="black"/>
                        </a:solidFill>
                        <a:latin typeface="Cambria Math" panose="02040503050406030204" pitchFamily="18" charset="0"/>
                        <a:cs typeface="Arial" panose="020B0604020202020204" pitchFamily="34" charset="0"/>
                      </a:rPr>
                      <m:t>⋅</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𝑉</m:t>
                        </m:r>
                      </m:e>
                      <m:sub>
                        <m:r>
                          <a:rPr lang="en-US" sz="1800" i="1">
                            <a:solidFill>
                              <a:prstClr val="black"/>
                            </a:solidFill>
                            <a:latin typeface="Cambria Math" panose="02040503050406030204" pitchFamily="18" charset="0"/>
                            <a:cs typeface="Arial" panose="020B0604020202020204" pitchFamily="34" charset="0"/>
                          </a:rPr>
                          <m:t>1</m:t>
                        </m:r>
                      </m:sub>
                    </m:sSub>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prstClr val="black"/>
                    </a:solidFill>
                    <a:latin typeface="Arial" panose="020B0604020202020204" pitchFamily="34" charset="0"/>
                    <a:cs typeface="Arial" panose="020B0604020202020204" pitchFamily="34" charset="0"/>
                  </a:rPr>
                  <a:t>		update global max value statistic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𝑚</m:t>
                        </m:r>
                      </m:e>
                      <m:sub>
                        <m:r>
                          <a:rPr lang="en-US" sz="1800" i="1">
                            <a:solidFill>
                              <a:prstClr val="black"/>
                            </a:solidFill>
                            <a:latin typeface="Cambria Math" panose="02040503050406030204" pitchFamily="18" charset="0"/>
                            <a:cs typeface="Arial" panose="020B0604020202020204" pitchFamily="34" charset="0"/>
                          </a:rPr>
                          <m:t>1</m:t>
                        </m:r>
                      </m:sub>
                    </m:sSub>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srgbClr val="FF0000"/>
                    </a:solidFill>
                    <a:latin typeface="Arial" panose="020B0604020202020204" pitchFamily="34" charset="0"/>
                    <a:cs typeface="Arial" panose="020B0604020202020204" pitchFamily="34" charset="0"/>
                  </a:rPr>
                  <a:t>		update </a:t>
                </a:r>
                <a:r>
                  <a:rPr lang="en-GB" sz="1800" dirty="0" err="1">
                    <a:solidFill>
                      <a:srgbClr val="FF0000"/>
                    </a:solidFill>
                    <a:latin typeface="Arial" panose="020B0604020202020204" pitchFamily="34" charset="0"/>
                    <a:cs typeface="Arial" panose="020B0604020202020204" pitchFamily="34" charset="0"/>
                  </a:rPr>
                  <a:t>softmax</a:t>
                </a:r>
                <a:r>
                  <a:rPr lang="en-GB" sz="1800" dirty="0">
                    <a:solidFill>
                      <a:srgbClr val="FF0000"/>
                    </a:solidFill>
                    <a:latin typeface="Arial" panose="020B0604020202020204" pitchFamily="34" charset="0"/>
                    <a:cs typeface="Arial" panose="020B0604020202020204" pitchFamily="34" charset="0"/>
                  </a:rPr>
                  <a:t> normalization factor </a:t>
                </a:r>
                <a14:m>
                  <m:oMath xmlns:m="http://schemas.openxmlformats.org/officeDocument/2006/math">
                    <m:sSub>
                      <m:sSubPr>
                        <m:ctrlPr>
                          <a:rPr lang="en-US" sz="1800" b="0" i="1" smtClean="0">
                            <a:solidFill>
                              <a:srgbClr val="FF0000"/>
                            </a:solidFill>
                            <a:latin typeface="Cambria Math" panose="02040503050406030204" pitchFamily="18" charset="0"/>
                            <a:cs typeface="Arial" panose="020B0604020202020204" pitchFamily="34" charset="0"/>
                          </a:rPr>
                        </m:ctrlPr>
                      </m:sSubPr>
                      <m:e>
                        <m:r>
                          <a:rPr lang="en-US" sz="1800" b="0" i="1" smtClean="0">
                            <a:solidFill>
                              <a:srgbClr val="FF0000"/>
                            </a:solidFill>
                            <a:latin typeface="Cambria Math" panose="02040503050406030204" pitchFamily="18" charset="0"/>
                            <a:cs typeface="Arial" panose="020B0604020202020204" pitchFamily="34" charset="0"/>
                          </a:rPr>
                          <m:t>𝑙</m:t>
                        </m:r>
                      </m:e>
                      <m:sub>
                        <m:r>
                          <a:rPr lang="en-US" sz="1800" b="0" i="1" smtClean="0">
                            <a:solidFill>
                              <a:srgbClr val="FF0000"/>
                            </a:solidFill>
                            <a:latin typeface="Cambria Math" panose="02040503050406030204" pitchFamily="18" charset="0"/>
                            <a:cs typeface="Arial" panose="020B0604020202020204" pitchFamily="34" charset="0"/>
                          </a:rPr>
                          <m:t>1</m:t>
                        </m:r>
                      </m:sub>
                    </m:sSub>
                  </m:oMath>
                </a14:m>
                <a:endParaRPr lang="en-GB" dirty="0">
                  <a:solidFill>
                    <a:srgbClr val="FF0000"/>
                  </a:solidFill>
                  <a:latin typeface="Arial" panose="020B0604020202020204" pitchFamily="34" charset="0"/>
                  <a:cs typeface="Arial" panose="020B0604020202020204" pitchFamily="34" charset="0"/>
                </a:endParaRPr>
              </a:p>
              <a:p>
                <a:pPr marL="457200" lvl="1" indent="0" algn="just">
                  <a:buNone/>
                </a:pPr>
                <a:endParaRPr lang="en-GB" dirty="0">
                  <a:solidFill>
                    <a:prstClr val="black"/>
                  </a:solidFill>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sSubSup>
                        <m:sSubSupPr>
                          <m:ctrlPr>
                            <a:rPr lang="en-US" b="0" i="1" smtClean="0">
                              <a:solidFill>
                                <a:prstClr val="black"/>
                              </a:solidFill>
                              <a:latin typeface="Cambria Math" panose="02040503050406030204" pitchFamily="18" charset="0"/>
                              <a:cs typeface="Arial" panose="020B0604020202020204" pitchFamily="34" charset="0"/>
                            </a:rPr>
                          </m:ctrlPr>
                        </m:sSubSupPr>
                        <m:e>
                          <m:r>
                            <a:rPr lang="en-US" b="0" i="1" smtClean="0">
                              <a:solidFill>
                                <a:prstClr val="black"/>
                              </a:solidFill>
                              <a:latin typeface="Cambria Math" panose="02040503050406030204" pitchFamily="18" charset="0"/>
                              <a:cs typeface="Arial" panose="020B0604020202020204" pitchFamily="34" charset="0"/>
                            </a:rPr>
                            <m:t>𝑙</m:t>
                          </m:r>
                        </m:e>
                        <m:sub>
                          <m:r>
                            <a:rPr lang="en-US" b="0" i="1" smtClean="0">
                              <a:solidFill>
                                <a:prstClr val="black"/>
                              </a:solidFill>
                              <a:latin typeface="Cambria Math" panose="02040503050406030204" pitchFamily="18" charset="0"/>
                              <a:cs typeface="Arial" panose="020B0604020202020204" pitchFamily="34" charset="0"/>
                            </a:rPr>
                            <m:t>1</m:t>
                          </m:r>
                        </m:sub>
                        <m:sup>
                          <m:r>
                            <a:rPr lang="en-US" b="0" i="1" smtClean="0">
                              <a:solidFill>
                                <a:prstClr val="black"/>
                              </a:solidFill>
                              <a:latin typeface="Cambria Math" panose="02040503050406030204" pitchFamily="18" charset="0"/>
                              <a:cs typeface="Arial" panose="020B0604020202020204" pitchFamily="34" charset="0"/>
                            </a:rPr>
                            <m:t>𝑛𝑒𝑤</m:t>
                          </m:r>
                        </m:sup>
                      </m:sSubSup>
                      <m:r>
                        <a:rPr lang="en-US" b="0" i="1" smtClean="0">
                          <a:solidFill>
                            <a:prstClr val="black"/>
                          </a:solidFill>
                          <a:latin typeface="Cambria Math" panose="02040503050406030204" pitchFamily="18" charset="0"/>
                          <a:cs typeface="Arial" panose="020B0604020202020204" pitchFamily="34" charset="0"/>
                        </a:rPr>
                        <m:t>=</m:t>
                      </m:r>
                      <m:sSup>
                        <m:sSupPr>
                          <m:ctrlPr>
                            <a:rPr lang="en-US" b="0" i="1" smtClean="0">
                              <a:solidFill>
                                <a:prstClr val="black"/>
                              </a:solidFill>
                              <a:latin typeface="Cambria Math" panose="02040503050406030204" pitchFamily="18" charset="0"/>
                              <a:cs typeface="Arial" panose="020B0604020202020204" pitchFamily="34" charset="0"/>
                            </a:rPr>
                          </m:ctrlPr>
                        </m:sSupPr>
                        <m:e>
                          <m:r>
                            <a:rPr lang="en-US" b="0" i="1" smtClean="0">
                              <a:solidFill>
                                <a:prstClr val="black"/>
                              </a:solidFill>
                              <a:latin typeface="Cambria Math" panose="02040503050406030204" pitchFamily="18" charset="0"/>
                              <a:cs typeface="Arial" panose="020B0604020202020204" pitchFamily="34" charset="0"/>
                            </a:rPr>
                            <m:t>𝑒</m:t>
                          </m:r>
                        </m:e>
                        <m:sup>
                          <m:sSub>
                            <m:sSubPr>
                              <m:ctrlPr>
                                <a:rPr lang="en-US" b="0" i="1" smtClean="0">
                                  <a:solidFill>
                                    <a:prstClr val="black"/>
                                  </a:solidFill>
                                  <a:latin typeface="Cambria Math" panose="02040503050406030204" pitchFamily="18" charset="0"/>
                                  <a:cs typeface="Arial" panose="020B0604020202020204" pitchFamily="34" charset="0"/>
                                </a:rPr>
                              </m:ctrlPr>
                            </m:sSubPr>
                            <m:e>
                              <m:r>
                                <a:rPr lang="en-US" b="0" i="1" smtClean="0">
                                  <a:solidFill>
                                    <a:prstClr val="black"/>
                                  </a:solidFill>
                                  <a:latin typeface="Cambria Math" panose="02040503050406030204" pitchFamily="18" charset="0"/>
                                  <a:cs typeface="Arial" panose="020B0604020202020204" pitchFamily="34" charset="0"/>
                                </a:rPr>
                                <m:t>𝑚</m:t>
                              </m:r>
                            </m:e>
                            <m:sub>
                              <m:r>
                                <a:rPr lang="en-US" b="0" i="1" smtClean="0">
                                  <a:solidFill>
                                    <a:prstClr val="black"/>
                                  </a:solidFill>
                                  <a:latin typeface="Cambria Math" panose="02040503050406030204" pitchFamily="18" charset="0"/>
                                  <a:cs typeface="Arial" panose="020B0604020202020204" pitchFamily="34" charset="0"/>
                                </a:rPr>
                                <m:t>1</m:t>
                              </m:r>
                            </m:sub>
                          </m:sSub>
                          <m:r>
                            <a:rPr lang="en-US" b="0" i="1" smtClean="0">
                              <a:solidFill>
                                <a:prstClr val="black"/>
                              </a:solidFill>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𝑛𝑒𝑤</m:t>
                              </m:r>
                            </m:sup>
                          </m:sSubSup>
                        </m:sup>
                      </m:sSup>
                      <m:sSub>
                        <m:sSubPr>
                          <m:ctrlPr>
                            <a:rPr lang="en-US" b="0" i="1" smtClean="0">
                              <a:solidFill>
                                <a:prstClr val="black"/>
                              </a:solidFill>
                              <a:latin typeface="Cambria Math" panose="02040503050406030204" pitchFamily="18" charset="0"/>
                              <a:cs typeface="Arial" panose="020B0604020202020204" pitchFamily="34" charset="0"/>
                            </a:rPr>
                          </m:ctrlPr>
                        </m:sSubPr>
                        <m:e>
                          <m:r>
                            <a:rPr lang="en-US" b="0" i="1" smtClean="0">
                              <a:solidFill>
                                <a:prstClr val="black"/>
                              </a:solidFill>
                              <a:latin typeface="Cambria Math" panose="02040503050406030204" pitchFamily="18" charset="0"/>
                              <a:cs typeface="Arial" panose="020B0604020202020204" pitchFamily="34" charset="0"/>
                            </a:rPr>
                            <m:t>𝑙</m:t>
                          </m:r>
                        </m:e>
                        <m:sub>
                          <m:r>
                            <a:rPr lang="en-US" b="0" i="1" smtClean="0">
                              <a:solidFill>
                                <a:prstClr val="black"/>
                              </a:solidFill>
                              <a:latin typeface="Cambria Math" panose="02040503050406030204" pitchFamily="18" charset="0"/>
                              <a:cs typeface="Arial" panose="020B0604020202020204" pitchFamily="34" charset="0"/>
                            </a:rPr>
                            <m:t>1</m:t>
                          </m:r>
                        </m:sub>
                      </m:sSub>
                      <m:r>
                        <a:rPr lang="en-US" b="0" i="1" smtClean="0">
                          <a:solidFill>
                            <a:prstClr val="black"/>
                          </a:solidFill>
                          <a:latin typeface="Cambria Math" panose="02040503050406030204" pitchFamily="18" charset="0"/>
                          <a:cs typeface="Arial" panose="020B0604020202020204" pitchFamily="34" charset="0"/>
                        </a:rPr>
                        <m:t>+</m:t>
                      </m:r>
                      <m:sSup>
                        <m:sSupPr>
                          <m:ctrlPr>
                            <a:rPr lang="en-US" i="1">
                              <a:solidFill>
                                <a:prstClr val="black"/>
                              </a:solidFill>
                              <a:latin typeface="Cambria Math" panose="02040503050406030204" pitchFamily="18" charset="0"/>
                              <a:cs typeface="Arial" panose="020B0604020202020204" pitchFamily="34" charset="0"/>
                            </a:rPr>
                          </m:ctrlPr>
                        </m:sSupPr>
                        <m:e>
                          <m:r>
                            <a:rPr lang="en-US" i="1">
                              <a:solidFill>
                                <a:prstClr val="black"/>
                              </a:solidFill>
                              <a:latin typeface="Cambria Math" panose="02040503050406030204" pitchFamily="18" charset="0"/>
                              <a:cs typeface="Arial" panose="020B0604020202020204" pitchFamily="34" charset="0"/>
                            </a:rPr>
                            <m:t>𝑒</m:t>
                          </m:r>
                        </m:e>
                        <m:sup>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1</m:t>
                              </m:r>
                              <m:r>
                                <a:rPr lang="en-US" b="0" i="1" smtClean="0">
                                  <a:solidFill>
                                    <a:prstClr val="black"/>
                                  </a:solidFill>
                                  <a:latin typeface="Cambria Math" panose="02040503050406030204" pitchFamily="18" charset="0"/>
                                  <a:cs typeface="Arial" panose="020B0604020202020204" pitchFamily="34" charset="0"/>
                                </a:rPr>
                                <m:t>,1</m:t>
                              </m:r>
                            </m:sub>
                          </m:sSub>
                          <m:r>
                            <a:rPr lang="en-US" i="1">
                              <a:solidFill>
                                <a:prstClr val="black"/>
                              </a:solidFill>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𝑛𝑒𝑤</m:t>
                              </m:r>
                            </m:sup>
                          </m:sSubSup>
                        </m:sup>
                      </m:sSup>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𝑙</m:t>
                          </m:r>
                        </m:e>
                        <m:sub>
                          <m:r>
                            <a:rPr lang="en-US" b="0" i="1" smtClean="0">
                              <a:latin typeface="Cambria Math" panose="02040503050406030204" pitchFamily="18" charset="0"/>
                              <a:cs typeface="Arial" panose="020B0604020202020204" pitchFamily="34" charset="0"/>
                            </a:rPr>
                            <m:t>1,1</m:t>
                          </m:r>
                        </m:sub>
                      </m:sSub>
                    </m:oMath>
                  </m:oMathPara>
                </a14:m>
                <a:endParaRPr lang="en-GB" dirty="0">
                  <a:solidFill>
                    <a:prstClr val="black"/>
                  </a:solidFill>
                  <a:latin typeface="Arial" panose="020B0604020202020204" pitchFamily="34" charset="0"/>
                  <a:cs typeface="Arial" panose="020B0604020202020204" pitchFamily="34" charset="0"/>
                </a:endParaRPr>
              </a:p>
              <a:p>
                <a:pPr marL="457200" lvl="1" indent="0" algn="just">
                  <a:buNone/>
                </a:pPr>
                <a:endParaRPr lang="en-GB" dirty="0">
                  <a:solidFill>
                    <a:prstClr val="black"/>
                  </a:solidFill>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1</m:t>
                          </m:r>
                        </m:sub>
                      </m:sSub>
                      <m:r>
                        <a:rPr lang="en-US" i="1">
                          <a:solidFill>
                            <a:prstClr val="black"/>
                          </a:solidFill>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𝑛𝑒𝑤</m:t>
                          </m:r>
                        </m:sup>
                      </m:sSubSup>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1"/>
                                    <m:mcJc m:val="center"/>
                                  </m:mcPr>
                                </m:mc>
                              </m:mcs>
                              <m:ctrlPr>
                                <a:rPr lang="en-US" i="1">
                                  <a:latin typeface="Cambria Math" panose="02040503050406030204" pitchFamily="18" charset="0"/>
                                  <a:cs typeface="Arial" panose="020B0604020202020204" pitchFamily="34" charset="0"/>
                                </a:rPr>
                              </m:ctrlPr>
                            </m:mPr>
                            <m:mr>
                              <m:e>
                                <m:r>
                                  <m:rPr>
                                    <m:brk m:alnAt="7"/>
                                  </m:rPr>
                                  <a:rPr lang="en-US" i="1">
                                    <a:latin typeface="Cambria Math" panose="02040503050406030204" pitchFamily="18" charset="0"/>
                                    <a:cs typeface="Arial" panose="020B0604020202020204" pitchFamily="34" charset="0"/>
                                  </a:rPr>
                                  <m:t>3</m:t>
                                </m:r>
                              </m:e>
                            </m:mr>
                            <m:mr>
                              <m:e>
                                <m:r>
                                  <a:rPr lang="en-US" i="1">
                                    <a:latin typeface="Cambria Math" panose="02040503050406030204" pitchFamily="18" charset="0"/>
                                    <a:cs typeface="Arial" panose="020B0604020202020204" pitchFamily="34" charset="0"/>
                                  </a:rPr>
                                  <m:t>7</m:t>
                                </m:r>
                              </m:e>
                            </m:mr>
                          </m:m>
                        </m:e>
                      </m:d>
                      <m:r>
                        <a:rPr lang="en-US" b="0" i="1" smtClean="0">
                          <a:latin typeface="Cambria Math" panose="02040503050406030204" pitchFamily="18" charset="0"/>
                          <a:cs typeface="Arial" panose="020B0604020202020204" pitchFamily="34" charset="0"/>
                        </a:rPr>
                        <m:t>=−∞</m:t>
                      </m:r>
                    </m:oMath>
                  </m:oMathPara>
                </a14:m>
                <a:endParaRPr lang="en-US" b="0" dirty="0">
                  <a:latin typeface="Arial" panose="020B0604020202020204" pitchFamily="34" charset="0"/>
                  <a:cs typeface="Arial" panose="020B0604020202020204" pitchFamily="34" charset="0"/>
                </a:endParaRPr>
              </a:p>
              <a:p>
                <a:pPr marL="457200" lvl="1" indent="0" algn="just">
                  <a:buNone/>
                </a:pPr>
                <a:endParaRPr lang="en-US" b="0" dirty="0">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𝑒</m:t>
                          </m:r>
                        </m:e>
                        <m:sup>
                          <m:r>
                            <a:rPr lang="en-US" b="0" i="1" smtClean="0">
                              <a:latin typeface="Cambria Math" panose="02040503050406030204" pitchFamily="18" charset="0"/>
                              <a:cs typeface="Arial" panose="020B0604020202020204" pitchFamily="34" charset="0"/>
                            </a:rPr>
                            <m:t>−∞</m:t>
                          </m:r>
                        </m:sup>
                      </m:sSup>
                      <m:r>
                        <a:rPr lang="en-US" b="0" i="1" smtClean="0">
                          <a:latin typeface="Cambria Math" panose="02040503050406030204" pitchFamily="18" charset="0"/>
                          <a:cs typeface="Arial" panose="020B0604020202020204" pitchFamily="34" charset="0"/>
                        </a:rPr>
                        <m:t>=0,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𝑙</m:t>
                          </m:r>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=0</m:t>
                      </m:r>
                    </m:oMath>
                  </m:oMathPara>
                </a14:m>
                <a:endParaRPr lang="en-US" b="0" dirty="0">
                  <a:latin typeface="Arial" panose="020B0604020202020204" pitchFamily="34" charset="0"/>
                  <a:cs typeface="Arial" panose="020B0604020202020204" pitchFamily="34" charset="0"/>
                </a:endParaRPr>
              </a:p>
              <a:p>
                <a:pPr marL="457200" lvl="1" indent="0" algn="just">
                  <a:buNone/>
                </a:pPr>
                <a:endParaRPr lang="en-US" b="0" dirty="0">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sSubSup>
                        <m:sSubSupPr>
                          <m:ctrlPr>
                            <a:rPr lang="en-US" i="1">
                              <a:solidFill>
                                <a:prstClr val="black"/>
                              </a:solidFill>
                              <a:latin typeface="Cambria Math" panose="02040503050406030204" pitchFamily="18" charset="0"/>
                              <a:cs typeface="Arial" panose="020B0604020202020204" pitchFamily="34" charset="0"/>
                            </a:rPr>
                          </m:ctrlPr>
                        </m:sSubSupPr>
                        <m:e>
                          <m:r>
                            <a:rPr lang="en-US" i="1">
                              <a:solidFill>
                                <a:prstClr val="black"/>
                              </a:solidFill>
                              <a:latin typeface="Cambria Math" panose="02040503050406030204" pitchFamily="18" charset="0"/>
                              <a:cs typeface="Arial" panose="020B0604020202020204" pitchFamily="34" charset="0"/>
                            </a:rPr>
                            <m:t>𝑙</m:t>
                          </m:r>
                        </m:e>
                        <m:sub>
                          <m:r>
                            <a:rPr lang="en-US" i="1">
                              <a:solidFill>
                                <a:prstClr val="black"/>
                              </a:solidFill>
                              <a:latin typeface="Cambria Math" panose="02040503050406030204" pitchFamily="18" charset="0"/>
                              <a:cs typeface="Arial" panose="020B0604020202020204" pitchFamily="34" charset="0"/>
                            </a:rPr>
                            <m:t>1</m:t>
                          </m:r>
                        </m:sub>
                        <m:sup>
                          <m:r>
                            <a:rPr lang="en-US" i="1">
                              <a:solidFill>
                                <a:prstClr val="black"/>
                              </a:solidFill>
                              <a:latin typeface="Cambria Math" panose="02040503050406030204" pitchFamily="18" charset="0"/>
                              <a:cs typeface="Arial" panose="020B0604020202020204" pitchFamily="34" charset="0"/>
                            </a:rPr>
                            <m:t>𝑛𝑒𝑤</m:t>
                          </m:r>
                        </m:sup>
                      </m:sSubSup>
                      <m:r>
                        <a:rPr lang="en-US" i="1">
                          <a:solidFill>
                            <a:prstClr val="black"/>
                          </a:solidFill>
                          <a:latin typeface="Cambria Math" panose="02040503050406030204" pitchFamily="18" charset="0"/>
                          <a:cs typeface="Arial" panose="020B0604020202020204" pitchFamily="34" charset="0"/>
                        </a:rPr>
                        <m:t>=</m:t>
                      </m:r>
                      <m:sSup>
                        <m:sSupPr>
                          <m:ctrlPr>
                            <a:rPr lang="en-US" i="1">
                              <a:solidFill>
                                <a:prstClr val="black"/>
                              </a:solidFill>
                              <a:latin typeface="Cambria Math" panose="02040503050406030204" pitchFamily="18" charset="0"/>
                              <a:cs typeface="Arial" panose="020B0604020202020204" pitchFamily="34" charset="0"/>
                            </a:rPr>
                          </m:ctrlPr>
                        </m:sSupPr>
                        <m:e>
                          <m:r>
                            <a:rPr lang="en-US" i="1">
                              <a:solidFill>
                                <a:prstClr val="black"/>
                              </a:solidFill>
                              <a:latin typeface="Cambria Math" panose="02040503050406030204" pitchFamily="18" charset="0"/>
                              <a:cs typeface="Arial" panose="020B0604020202020204" pitchFamily="34" charset="0"/>
                            </a:rPr>
                            <m:t>𝑒</m:t>
                          </m:r>
                        </m:e>
                        <m:sup>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1</m:t>
                              </m:r>
                            </m:sub>
                          </m:sSub>
                          <m:r>
                            <a:rPr lang="en-US" i="1">
                              <a:solidFill>
                                <a:prstClr val="black"/>
                              </a:solidFill>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𝑛𝑒𝑤</m:t>
                              </m:r>
                            </m:sup>
                          </m:sSubSup>
                        </m:sup>
                      </m:sSup>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𝑙</m:t>
                          </m:r>
                        </m:e>
                        <m:sub>
                          <m:r>
                            <a:rPr lang="en-US" i="1">
                              <a:latin typeface="Cambria Math" panose="02040503050406030204" pitchFamily="18" charset="0"/>
                              <a:cs typeface="Arial" panose="020B0604020202020204" pitchFamily="34" charset="0"/>
                            </a:rPr>
                            <m:t>1,1</m:t>
                          </m:r>
                        </m:sub>
                      </m:sSub>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𝑒</m:t>
                          </m:r>
                        </m:e>
                        <m:sup>
                          <m:d>
                            <m:dPr>
                              <m:begChr m:val="["/>
                              <m:endChr m:val="]"/>
                              <m:ctrlPr>
                                <a:rPr lang="en-US" b="0" i="1" smtClean="0">
                                  <a:latin typeface="Cambria Math" panose="02040503050406030204" pitchFamily="18" charset="0"/>
                                  <a:cs typeface="Arial" panose="020B0604020202020204" pitchFamily="34" charset="0"/>
                                </a:rPr>
                              </m:ctrlPr>
                            </m:dPr>
                            <m:e>
                              <m:m>
                                <m:mPr>
                                  <m:mcs>
                                    <m:mc>
                                      <m:mcPr>
                                        <m:count m:val="1"/>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3</m:t>
                                    </m:r>
                                  </m:e>
                                </m:mr>
                                <m:mr>
                                  <m:e>
                                    <m:r>
                                      <a:rPr lang="en-US" b="0" i="1" smtClean="0">
                                        <a:latin typeface="Cambria Math" panose="02040503050406030204" pitchFamily="18" charset="0"/>
                                        <a:cs typeface="Arial" panose="020B0604020202020204" pitchFamily="34" charset="0"/>
                                      </a:rPr>
                                      <m:t>7</m:t>
                                    </m:r>
                                  </m:e>
                                </m:mr>
                              </m:m>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1"/>
                                        <m:mcJc m:val="center"/>
                                      </m:mcPr>
                                    </m:mc>
                                  </m:mcs>
                                  <m:ctrlPr>
                                    <a:rPr lang="en-US" i="1">
                                      <a:latin typeface="Cambria Math" panose="02040503050406030204" pitchFamily="18" charset="0"/>
                                      <a:cs typeface="Arial" panose="020B0604020202020204" pitchFamily="34" charset="0"/>
                                    </a:rPr>
                                  </m:ctrlPr>
                                </m:mPr>
                                <m:mr>
                                  <m:e>
                                    <m:r>
                                      <m:rPr>
                                        <m:brk m:alnAt="7"/>
                                      </m:rPr>
                                      <a:rPr lang="en-US" i="1">
                                        <a:latin typeface="Cambria Math" panose="02040503050406030204" pitchFamily="18" charset="0"/>
                                        <a:cs typeface="Arial" panose="020B0604020202020204" pitchFamily="34" charset="0"/>
                                      </a:rPr>
                                      <m:t>3</m:t>
                                    </m:r>
                                  </m:e>
                                </m:mr>
                                <m:mr>
                                  <m:e>
                                    <m:r>
                                      <a:rPr lang="en-US" i="1">
                                        <a:latin typeface="Cambria Math" panose="02040503050406030204" pitchFamily="18" charset="0"/>
                                        <a:cs typeface="Arial" panose="020B0604020202020204" pitchFamily="34" charset="0"/>
                                      </a:rPr>
                                      <m:t>7</m:t>
                                    </m:r>
                                  </m:e>
                                </m:mr>
                              </m:m>
                            </m:e>
                          </m:d>
                        </m:sup>
                      </m:sSup>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1"/>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2</m:t>
                                </m:r>
                              </m:e>
                            </m:mr>
                          </m:m>
                        </m:e>
                      </m:d>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𝑒</m:t>
                          </m:r>
                        </m:e>
                        <m:sup>
                          <m:d>
                            <m:dPr>
                              <m:begChr m:val="["/>
                              <m:endChr m:val="]"/>
                              <m:ctrlPr>
                                <a:rPr lang="en-US" b="0" i="1" smtClean="0">
                                  <a:latin typeface="Cambria Math" panose="02040503050406030204" pitchFamily="18" charset="0"/>
                                  <a:cs typeface="Arial" panose="020B0604020202020204" pitchFamily="34" charset="0"/>
                                </a:rPr>
                              </m:ctrlPr>
                            </m:dPr>
                            <m:e>
                              <m:m>
                                <m:mPr>
                                  <m:mcs>
                                    <m:mc>
                                      <m:mcPr>
                                        <m:count m:val="1"/>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0</m:t>
                                    </m:r>
                                  </m:e>
                                </m:mr>
                                <m:mr>
                                  <m:e>
                                    <m:r>
                                      <a:rPr lang="en-US" b="0" i="1" smtClean="0">
                                        <a:latin typeface="Cambria Math" panose="02040503050406030204" pitchFamily="18" charset="0"/>
                                        <a:cs typeface="Arial" panose="020B0604020202020204" pitchFamily="34" charset="0"/>
                                      </a:rPr>
                                      <m:t>0</m:t>
                                    </m:r>
                                  </m:e>
                                </m:mr>
                              </m:m>
                            </m:e>
                          </m:d>
                        </m:sup>
                      </m:sSup>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1"/>
                                    <m:mcJc m:val="center"/>
                                  </m:mcPr>
                                </m:mc>
                              </m:mcs>
                              <m:ctrlPr>
                                <a:rPr lang="en-US" i="1">
                                  <a:latin typeface="Cambria Math" panose="02040503050406030204" pitchFamily="18" charset="0"/>
                                  <a:cs typeface="Arial" panose="020B0604020202020204" pitchFamily="34" charset="0"/>
                                </a:rPr>
                              </m:ctrlPr>
                            </m:mPr>
                            <m:mr>
                              <m:e>
                                <m:r>
                                  <m:rPr>
                                    <m:brk m:alnAt="7"/>
                                  </m:rPr>
                                  <a:rPr lang="en-US" i="1">
                                    <a:latin typeface="Cambria Math" panose="02040503050406030204" pitchFamily="18" charset="0"/>
                                    <a:cs typeface="Arial" panose="020B0604020202020204" pitchFamily="34" charset="0"/>
                                  </a:rPr>
                                  <m:t>2</m:t>
                                </m:r>
                              </m:e>
                            </m:mr>
                            <m:mr>
                              <m:e>
                                <m:r>
                                  <a:rPr lang="en-US" i="1">
                                    <a:latin typeface="Cambria Math" panose="02040503050406030204" pitchFamily="18" charset="0"/>
                                    <a:cs typeface="Arial" panose="020B0604020202020204" pitchFamily="34" charset="0"/>
                                  </a:rPr>
                                  <m:t>2</m:t>
                                </m:r>
                              </m:e>
                            </m:mr>
                          </m:m>
                        </m:e>
                      </m:d>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1"/>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mr>
                            <m:mr>
                              <m:e>
                                <m:r>
                                  <a:rPr lang="en-US" b="0" i="1" smtClean="0">
                                    <a:latin typeface="Cambria Math" panose="02040503050406030204" pitchFamily="18" charset="0"/>
                                    <a:cs typeface="Arial" panose="020B0604020202020204" pitchFamily="34" charset="0"/>
                                  </a:rPr>
                                  <m:t>1</m:t>
                                </m:r>
                              </m:e>
                            </m:mr>
                          </m:m>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1"/>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2</m:t>
                                </m:r>
                              </m:e>
                            </m:mr>
                          </m:m>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1"/>
                                    <m:mcJc m:val="center"/>
                                  </m:mcPr>
                                </m:mc>
                              </m:mcs>
                              <m:ctrlPr>
                                <a:rPr lang="en-US" i="1">
                                  <a:latin typeface="Cambria Math" panose="02040503050406030204" pitchFamily="18" charset="0"/>
                                  <a:cs typeface="Arial" panose="020B0604020202020204" pitchFamily="34" charset="0"/>
                                </a:rPr>
                              </m:ctrlPr>
                            </m:mPr>
                            <m:mr>
                              <m:e>
                                <m:r>
                                  <m:rPr>
                                    <m:brk m:alnAt="7"/>
                                  </m:rPr>
                                  <a:rPr lang="en-US" i="1">
                                    <a:latin typeface="Cambria Math" panose="02040503050406030204" pitchFamily="18" charset="0"/>
                                    <a:cs typeface="Arial" panose="020B0604020202020204" pitchFamily="34" charset="0"/>
                                  </a:rPr>
                                  <m:t>2</m:t>
                                </m:r>
                              </m:e>
                            </m:mr>
                            <m:mr>
                              <m:e>
                                <m:r>
                                  <a:rPr lang="en-US" i="1">
                                    <a:latin typeface="Cambria Math" panose="02040503050406030204" pitchFamily="18" charset="0"/>
                                    <a:cs typeface="Arial" panose="020B0604020202020204" pitchFamily="34" charset="0"/>
                                  </a:rPr>
                                  <m:t>2</m:t>
                                </m:r>
                              </m:e>
                            </m:mr>
                          </m:m>
                        </m:e>
                      </m:d>
                    </m:oMath>
                  </m:oMathPara>
                </a14:m>
                <a:endParaRPr lang="en-GB" dirty="0">
                  <a:solidFill>
                    <a:prstClr val="black"/>
                  </a:solidFill>
                  <a:latin typeface="Arial" panose="020B0604020202020204" pitchFamily="34" charset="0"/>
                  <a:cs typeface="Arial" panose="020B0604020202020204" pitchFamily="34" charset="0"/>
                </a:endParaRPr>
              </a:p>
              <a:p>
                <a:pPr marL="457200" lvl="1" indent="0" algn="just">
                  <a:buNone/>
                </a:pPr>
                <a:endParaRPr lang="en-US" b="0"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374A48B3-40BE-BFF2-B4B1-B005D80034B3}"/>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766" t="-2670"/>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0A841C7A-C0B0-7DC9-F17C-FFF8BC44DBC4}"/>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CAC1EBA5-F9FB-DB19-6D3D-EE5B6E1A0256}"/>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37</a:t>
            </a:fld>
            <a:endParaRPr lang="en-AE" dirty="0"/>
          </a:p>
        </p:txBody>
      </p:sp>
      <p:sp>
        <p:nvSpPr>
          <p:cNvPr id="11" name="Content Placeholder 2">
            <a:extLst>
              <a:ext uri="{FF2B5EF4-FFF2-40B4-BE49-F238E27FC236}">
                <a16:creationId xmlns:a16="http://schemas.microsoft.com/office/drawing/2014/main" id="{E8EB2BA3-9C84-E1D8-C7F9-7E574D84FE60}"/>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2508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EF7B7-E33A-9EDC-CA98-F1A9B25F6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00B9C-EB3A-F82B-C014-D0D786A6238F}"/>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1BE3E9-C511-2CF1-7490-7EB159B35835}"/>
                  </a:ext>
                </a:extLst>
              </p:cNvPr>
              <p:cNvSpPr>
                <a:spLocks noGrp="1"/>
              </p:cNvSpPr>
              <p:nvPr>
                <p:ph idx="1"/>
              </p:nvPr>
            </p:nvSpPr>
            <p:spPr>
              <a:xfrm>
                <a:off x="128081" y="875488"/>
                <a:ext cx="11935838" cy="5480861"/>
              </a:xfrm>
            </p:spPr>
            <p:txBody>
              <a:bodyPr>
                <a:normAutofit fontScale="77500" lnSpcReduction="20000"/>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marL="457200" lvl="1" indent="0" algn="just">
                  <a:buNone/>
                </a:pPr>
                <a:r>
                  <a:rPr lang="en-GB" sz="1800" dirty="0">
                    <a:solidFill>
                      <a:prstClr val="black"/>
                    </a:solidFill>
                    <a:latin typeface="Arial" panose="020B0604020202020204" pitchFamily="34" charset="0"/>
                    <a:cs typeface="Arial" panose="020B0604020202020204" pitchFamily="34" charset="0"/>
                  </a:rPr>
                  <a:t>For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𝐾</m:t>
                        </m:r>
                      </m:e>
                      <m:sub>
                        <m:r>
                          <a:rPr lang="en-US" sz="1800" i="1">
                            <a:solidFill>
                              <a:prstClr val="black"/>
                            </a:solidFill>
                            <a:latin typeface="Cambria Math" panose="02040503050406030204" pitchFamily="18" charset="0"/>
                            <a:cs typeface="Arial" panose="020B0604020202020204" pitchFamily="34" charset="0"/>
                          </a:rPr>
                          <m:t>1</m:t>
                        </m:r>
                      </m:sub>
                    </m:sSub>
                  </m:oMath>
                </a14:m>
                <a:r>
                  <a:rPr lang="en-GB" sz="1800" dirty="0">
                    <a:solidFill>
                      <a:prstClr val="black"/>
                    </a:solidFill>
                    <a:latin typeface="Arial" panose="020B0604020202020204" pitchFamily="34" charset="0"/>
                    <a:cs typeface="Arial" panose="020B0604020202020204" pitchFamily="34" charset="0"/>
                  </a:rPr>
                  <a:t> and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𝑉</m:t>
                        </m:r>
                      </m:e>
                      <m:sub>
                        <m:r>
                          <a:rPr lang="en-US" sz="1800" i="1">
                            <a:solidFill>
                              <a:prstClr val="black"/>
                            </a:solidFill>
                            <a:latin typeface="Cambria Math" panose="02040503050406030204" pitchFamily="18" charset="0"/>
                            <a:cs typeface="Arial" panose="020B0604020202020204" pitchFamily="34" charset="0"/>
                          </a:rPr>
                          <m:t>1</m:t>
                        </m:r>
                      </m:sub>
                    </m:sSub>
                  </m:oMath>
                </a14:m>
                <a:r>
                  <a:rPr lang="en-GB" sz="1800" dirty="0">
                    <a:solidFill>
                      <a:prstClr val="black"/>
                    </a:solidFill>
                    <a:latin typeface="Arial" panose="020B0604020202020204" pitchFamily="34" charset="0"/>
                    <a:cs typeface="Arial" panose="020B0604020202020204" pitchFamily="34" charset="0"/>
                  </a:rPr>
                  <a:t>:</a:t>
                </a:r>
              </a:p>
              <a:p>
                <a:pPr marL="457200" lvl="1" indent="0" algn="just">
                  <a:buNone/>
                </a:pPr>
                <a:r>
                  <a:rPr lang="en-GB" sz="1800" dirty="0">
                    <a:solidFill>
                      <a:prstClr val="black"/>
                    </a:solidFill>
                    <a:latin typeface="Arial" panose="020B0604020202020204" pitchFamily="34" charset="0"/>
                    <a:cs typeface="Arial" panose="020B0604020202020204" pitchFamily="34" charset="0"/>
                  </a:rPr>
                  <a:t>	initialize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𝑚</m:t>
                        </m:r>
                      </m:e>
                      <m:sub>
                        <m:r>
                          <a:rPr lang="en-US" sz="1800" i="1">
                            <a:solidFill>
                              <a:prstClr val="black"/>
                            </a:solidFill>
                            <a:latin typeface="Cambria Math" panose="02040503050406030204" pitchFamily="18" charset="0"/>
                            <a:cs typeface="Arial" panose="020B0604020202020204" pitchFamily="34" charset="0"/>
                          </a:rPr>
                          <m:t>1</m:t>
                        </m:r>
                      </m:sub>
                    </m:sSub>
                    <m:r>
                      <a:rPr lang="en-US" sz="1800" i="1">
                        <a:solidFill>
                          <a:prstClr val="black"/>
                        </a:solidFill>
                        <a:latin typeface="Cambria Math" panose="02040503050406030204" pitchFamily="18" charset="0"/>
                        <a:cs typeface="Arial" panose="020B0604020202020204" pitchFamily="34" charset="0"/>
                      </a:rPr>
                      <m:t>=−∞ ,  </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𝑙</m:t>
                        </m:r>
                      </m:e>
                      <m:sub>
                        <m:r>
                          <a:rPr lang="en-US" sz="1800" i="1">
                            <a:solidFill>
                              <a:prstClr val="black"/>
                            </a:solidFill>
                            <a:latin typeface="Cambria Math" panose="02040503050406030204" pitchFamily="18" charset="0"/>
                            <a:cs typeface="Arial" panose="020B0604020202020204" pitchFamily="34" charset="0"/>
                          </a:rPr>
                          <m:t>1</m:t>
                        </m:r>
                      </m:sub>
                    </m:sSub>
                    <m:r>
                      <a:rPr lang="en-US" sz="1800" i="1">
                        <a:solidFill>
                          <a:prstClr val="black"/>
                        </a:solidFill>
                        <a:latin typeface="Cambria Math" panose="02040503050406030204" pitchFamily="18" charset="0"/>
                        <a:cs typeface="Arial" panose="020B0604020202020204" pitchFamily="34" charset="0"/>
                      </a:rPr>
                      <m:t>=0,  </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𝑂</m:t>
                        </m:r>
                      </m:e>
                      <m:sub>
                        <m:r>
                          <a:rPr lang="en-US" sz="1800" i="1">
                            <a:solidFill>
                              <a:prstClr val="black"/>
                            </a:solidFill>
                            <a:latin typeface="Cambria Math" panose="02040503050406030204" pitchFamily="18" charset="0"/>
                            <a:cs typeface="Arial" panose="020B0604020202020204" pitchFamily="34" charset="0"/>
                          </a:rPr>
                          <m:t>1</m:t>
                        </m:r>
                      </m:sub>
                    </m:sSub>
                    <m:r>
                      <a:rPr lang="en-US" sz="1800" i="1">
                        <a:solidFill>
                          <a:prstClr val="black"/>
                        </a:solidFill>
                        <a:latin typeface="Cambria Math" panose="02040503050406030204" pitchFamily="18" charset="0"/>
                        <a:cs typeface="Arial" panose="020B0604020202020204" pitchFamily="34" charset="0"/>
                      </a:rPr>
                      <m:t>=2×2 </m:t>
                    </m:r>
                    <m:r>
                      <m:rPr>
                        <m:nor/>
                      </m:rPr>
                      <a:rPr lang="en-US" sz="1800">
                        <a:solidFill>
                          <a:prstClr val="black"/>
                        </a:solidFill>
                        <a:latin typeface="Cambria Math" panose="02040503050406030204" pitchFamily="18" charset="0"/>
                        <a:cs typeface="Arial" panose="020B0604020202020204" pitchFamily="34" charset="0"/>
                      </a:rPr>
                      <m:t>zero</m:t>
                    </m:r>
                    <m:r>
                      <m:rPr>
                        <m:nor/>
                      </m:rPr>
                      <a:rPr lang="en-US" sz="1800">
                        <a:solidFill>
                          <a:prstClr val="black"/>
                        </a:solidFill>
                        <a:latin typeface="Cambria Math" panose="02040503050406030204" pitchFamily="18" charset="0"/>
                        <a:cs typeface="Arial" panose="020B0604020202020204" pitchFamily="34" charset="0"/>
                      </a:rPr>
                      <m:t> </m:t>
                    </m:r>
                    <m:r>
                      <m:rPr>
                        <m:nor/>
                      </m:rPr>
                      <a:rPr lang="en-US" sz="1800">
                        <a:solidFill>
                          <a:prstClr val="black"/>
                        </a:solidFill>
                        <a:latin typeface="Cambria Math" panose="02040503050406030204" pitchFamily="18" charset="0"/>
                        <a:cs typeface="Arial" panose="020B0604020202020204" pitchFamily="34" charset="0"/>
                      </a:rPr>
                      <m:t>matrix</m:t>
                    </m:r>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prstClr val="black"/>
                    </a:solidFill>
                    <a:latin typeface="Arial" panose="020B0604020202020204" pitchFamily="34" charset="0"/>
                    <a:cs typeface="Arial" panose="020B0604020202020204" pitchFamily="34" charset="0"/>
                  </a:rPr>
                  <a:t>	Iterate over all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𝑄</m:t>
                        </m:r>
                      </m:e>
                      <m:sub>
                        <m:r>
                          <a:rPr lang="en-US" sz="1800" i="1">
                            <a:solidFill>
                              <a:prstClr val="black"/>
                            </a:solidFill>
                            <a:latin typeface="Cambria Math" panose="02040503050406030204" pitchFamily="18" charset="0"/>
                            <a:cs typeface="Arial" panose="020B0604020202020204" pitchFamily="34" charset="0"/>
                          </a:rPr>
                          <m:t>𝑖</m:t>
                        </m:r>
                      </m:sub>
                    </m:sSub>
                  </m:oMath>
                </a14:m>
                <a:r>
                  <a:rPr lang="en-GB" sz="1800" dirty="0">
                    <a:solidFill>
                      <a:prstClr val="black"/>
                    </a:solidFill>
                    <a:latin typeface="Arial" panose="020B0604020202020204" pitchFamily="34" charset="0"/>
                    <a:cs typeface="Arial" panose="020B0604020202020204" pitchFamily="34" charset="0"/>
                  </a:rPr>
                  <a:t> </a:t>
                </a:r>
              </a:p>
              <a:p>
                <a:pPr marL="457200" lvl="1" indent="0" algn="just">
                  <a:buNone/>
                </a:pPr>
                <a:r>
                  <a:rPr lang="en-GB" sz="1800" dirty="0">
                    <a:solidFill>
                      <a:prstClr val="black"/>
                    </a:solidFill>
                    <a:latin typeface="Arial" panose="020B0604020202020204" pitchFamily="34" charset="0"/>
                    <a:cs typeface="Arial" panose="020B0604020202020204" pitchFamily="34" charset="0"/>
                  </a:rPr>
                  <a:t>		compute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𝑆</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r>
                      <a:rPr lang="en-US" sz="1800" i="1">
                        <a:solidFill>
                          <a:prstClr val="black"/>
                        </a:solidFill>
                        <a:latin typeface="Cambria Math" panose="02040503050406030204" pitchFamily="18" charset="0"/>
                        <a:cs typeface="Arial" panose="020B0604020202020204" pitchFamily="34" charset="0"/>
                      </a:rPr>
                      <m:t>=</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𝑄</m:t>
                        </m:r>
                      </m:e>
                      <m:sub>
                        <m:r>
                          <a:rPr lang="en-US" sz="1800" i="1">
                            <a:solidFill>
                              <a:prstClr val="black"/>
                            </a:solidFill>
                            <a:latin typeface="Cambria Math" panose="02040503050406030204" pitchFamily="18" charset="0"/>
                            <a:cs typeface="Arial" panose="020B0604020202020204" pitchFamily="34" charset="0"/>
                          </a:rPr>
                          <m:t>𝑖</m:t>
                        </m:r>
                      </m:sub>
                    </m:sSub>
                    <m:sSubSup>
                      <m:sSubSupPr>
                        <m:ctrlPr>
                          <a:rPr lang="en-US" sz="1800" i="1">
                            <a:solidFill>
                              <a:prstClr val="black"/>
                            </a:solidFill>
                            <a:latin typeface="Cambria Math" panose="02040503050406030204" pitchFamily="18" charset="0"/>
                            <a:cs typeface="Arial" panose="020B0604020202020204" pitchFamily="34" charset="0"/>
                          </a:rPr>
                        </m:ctrlPr>
                      </m:sSubSupPr>
                      <m:e>
                        <m:r>
                          <a:rPr lang="en-US" sz="1800" i="1">
                            <a:solidFill>
                              <a:prstClr val="black"/>
                            </a:solidFill>
                            <a:latin typeface="Cambria Math" panose="02040503050406030204" pitchFamily="18" charset="0"/>
                            <a:cs typeface="Arial" panose="020B0604020202020204" pitchFamily="34" charset="0"/>
                          </a:rPr>
                          <m:t>𝐾</m:t>
                        </m:r>
                      </m:e>
                      <m:sub>
                        <m:r>
                          <a:rPr lang="en-US" sz="1800" i="1">
                            <a:solidFill>
                              <a:prstClr val="black"/>
                            </a:solidFill>
                            <a:latin typeface="Cambria Math" panose="02040503050406030204" pitchFamily="18" charset="0"/>
                            <a:cs typeface="Arial" panose="020B0604020202020204" pitchFamily="34" charset="0"/>
                          </a:rPr>
                          <m:t>1</m:t>
                        </m:r>
                      </m:sub>
                      <m:sup>
                        <m:r>
                          <a:rPr lang="en-US" sz="1800" i="1">
                            <a:solidFill>
                              <a:prstClr val="black"/>
                            </a:solidFill>
                            <a:latin typeface="Cambria Math" panose="02040503050406030204" pitchFamily="18" charset="0"/>
                            <a:cs typeface="Arial" panose="020B0604020202020204" pitchFamily="34" charset="0"/>
                          </a:rPr>
                          <m:t>𝑇</m:t>
                        </m:r>
                      </m:sup>
                    </m:sSubSup>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prstClr val="black"/>
                    </a:solidFill>
                    <a:latin typeface="Arial" panose="020B0604020202020204" pitchFamily="34" charset="0"/>
                    <a:cs typeface="Arial" panose="020B0604020202020204" pitchFamily="34" charset="0"/>
                  </a:rPr>
                  <a:t>		compute row max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𝑚</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prstClr val="black"/>
                    </a:solidFill>
                    <a:latin typeface="Arial" panose="020B0604020202020204" pitchFamily="34" charset="0"/>
                    <a:cs typeface="Arial" panose="020B0604020202020204" pitchFamily="34" charset="0"/>
                  </a:rPr>
                  <a:t>		compute numerator for </a:t>
                </a:r>
                <a:r>
                  <a:rPr lang="en-GB" sz="1800" dirty="0" err="1">
                    <a:solidFill>
                      <a:prstClr val="black"/>
                    </a:solidFill>
                    <a:latin typeface="Arial" panose="020B0604020202020204" pitchFamily="34" charset="0"/>
                    <a:cs typeface="Arial" panose="020B0604020202020204" pitchFamily="34" charset="0"/>
                  </a:rPr>
                  <a:t>softmax</a:t>
                </a:r>
                <a:r>
                  <a:rPr lang="en-GB" sz="1800" dirty="0">
                    <a:solidFill>
                      <a:prstClr val="black"/>
                    </a:solidFill>
                    <a:latin typeface="Arial" panose="020B0604020202020204" pitchFamily="34" charset="0"/>
                    <a:cs typeface="Arial" panose="020B0604020202020204" pitchFamily="34" charset="0"/>
                  </a:rPr>
                  <a:t>: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𝑃</m:t>
                        </m:r>
                      </m:e>
                      <m:sub>
                        <m:r>
                          <a:rPr lang="en-US" sz="1800">
                            <a:solidFill>
                              <a:prstClr val="black"/>
                            </a:solidFill>
                            <a:latin typeface="Cambria Math" panose="02040503050406030204" pitchFamily="18" charset="0"/>
                            <a:cs typeface="Arial" panose="020B0604020202020204" pitchFamily="34" charset="0"/>
                          </a:rPr>
                          <m:t>1,</m:t>
                        </m:r>
                        <m:r>
                          <m:rPr>
                            <m:sty m:val="p"/>
                          </m:rPr>
                          <a:rPr lang="en-US" sz="1800">
                            <a:solidFill>
                              <a:prstClr val="black"/>
                            </a:solidFill>
                            <a:latin typeface="Cambria Math" panose="02040503050406030204" pitchFamily="18" charset="0"/>
                            <a:cs typeface="Arial" panose="020B0604020202020204" pitchFamily="34" charset="0"/>
                          </a:rPr>
                          <m:t>i</m:t>
                        </m:r>
                      </m:sub>
                    </m:sSub>
                    <m:r>
                      <a:rPr lang="en-US" sz="1800">
                        <a:solidFill>
                          <a:prstClr val="black"/>
                        </a:solidFill>
                        <a:latin typeface="Cambria Math" panose="02040503050406030204" pitchFamily="18" charset="0"/>
                        <a:cs typeface="Arial" panose="020B0604020202020204" pitchFamily="34" charset="0"/>
                      </a:rPr>
                      <m:t>=</m:t>
                    </m:r>
                    <m:func>
                      <m:funcPr>
                        <m:ctrlPr>
                          <a:rPr lang="en-US" sz="1800" i="1">
                            <a:solidFill>
                              <a:prstClr val="black"/>
                            </a:solidFill>
                            <a:latin typeface="Cambria Math" panose="02040503050406030204" pitchFamily="18" charset="0"/>
                            <a:cs typeface="Arial" panose="020B0604020202020204" pitchFamily="34" charset="0"/>
                          </a:rPr>
                        </m:ctrlPr>
                      </m:funcPr>
                      <m:fName>
                        <m:r>
                          <m:rPr>
                            <m:sty m:val="p"/>
                          </m:rPr>
                          <a:rPr lang="en-US" sz="1800">
                            <a:solidFill>
                              <a:prstClr val="black"/>
                            </a:solidFill>
                            <a:latin typeface="Cambria Math" panose="02040503050406030204" pitchFamily="18" charset="0"/>
                            <a:cs typeface="Arial" panose="020B0604020202020204" pitchFamily="34" charset="0"/>
                          </a:rPr>
                          <m:t>exp</m:t>
                        </m:r>
                      </m:fName>
                      <m:e>
                        <m:d>
                          <m:dPr>
                            <m:ctrlPr>
                              <a:rPr lang="en-US" sz="1800" i="1">
                                <a:solidFill>
                                  <a:prstClr val="black"/>
                                </a:solidFill>
                                <a:latin typeface="Cambria Math" panose="02040503050406030204" pitchFamily="18" charset="0"/>
                                <a:cs typeface="Arial" panose="020B0604020202020204" pitchFamily="34" charset="0"/>
                              </a:rPr>
                            </m:ctrlPr>
                          </m:dPr>
                          <m:e>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𝑆</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r>
                              <a:rPr lang="en-US" sz="1800" i="1">
                                <a:solidFill>
                                  <a:prstClr val="black"/>
                                </a:solidFill>
                                <a:latin typeface="Cambria Math" panose="02040503050406030204" pitchFamily="18" charset="0"/>
                                <a:cs typeface="Arial" panose="020B0604020202020204" pitchFamily="34" charset="0"/>
                              </a:rPr>
                              <m:t>−</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𝑚</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e>
                        </m:d>
                      </m:e>
                    </m:func>
                  </m:oMath>
                </a14:m>
                <a:endParaRPr lang="en-US" sz="1800" dirty="0">
                  <a:solidFill>
                    <a:prstClr val="black"/>
                  </a:solidFill>
                  <a:latin typeface="Arial" panose="020B0604020202020204" pitchFamily="34" charset="0"/>
                  <a:cs typeface="Arial" panose="020B0604020202020204" pitchFamily="34" charset="0"/>
                </a:endParaRPr>
              </a:p>
              <a:p>
                <a:pPr marL="457200" lvl="1" indent="0" algn="just">
                  <a:buNone/>
                </a:pPr>
                <a:r>
                  <a:rPr lang="en-US" sz="1800" dirty="0">
                    <a:solidFill>
                      <a:prstClr val="black"/>
                    </a:solidFill>
                    <a:latin typeface="Arial" panose="020B0604020202020204" pitchFamily="34" charset="0"/>
                    <a:cs typeface="Arial" panose="020B0604020202020204" pitchFamily="34" charset="0"/>
                  </a:rPr>
                  <a:t>		compute denominator for </a:t>
                </a:r>
                <a:r>
                  <a:rPr lang="en-US" sz="1800" dirty="0" err="1">
                    <a:solidFill>
                      <a:prstClr val="black"/>
                    </a:solidFill>
                    <a:latin typeface="Arial" panose="020B0604020202020204" pitchFamily="34" charset="0"/>
                    <a:cs typeface="Arial" panose="020B0604020202020204" pitchFamily="34" charset="0"/>
                  </a:rPr>
                  <a:t>softmax</a:t>
                </a:r>
                <a:r>
                  <a:rPr lang="en-US" sz="1800" dirty="0">
                    <a:solidFill>
                      <a:prstClr val="black"/>
                    </a:solidFill>
                    <a:latin typeface="Arial" panose="020B0604020202020204" pitchFamily="34" charset="0"/>
                    <a:cs typeface="Arial" panose="020B0604020202020204" pitchFamily="34" charset="0"/>
                  </a:rPr>
                  <a:t>: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𝑙</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oMath>
                </a14:m>
                <a:r>
                  <a:rPr lang="en-GB" sz="1800" dirty="0">
                    <a:solidFill>
                      <a:prstClr val="black"/>
                    </a:solidFill>
                    <a:latin typeface="Arial" panose="020B0604020202020204" pitchFamily="34" charset="0"/>
                    <a:cs typeface="Arial" panose="020B0604020202020204" pitchFamily="34" charset="0"/>
                  </a:rPr>
                  <a:t> by summing row entries of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𝑃</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prstClr val="black"/>
                    </a:solidFill>
                    <a:latin typeface="Arial" panose="020B0604020202020204" pitchFamily="34" charset="0"/>
                    <a:cs typeface="Arial" panose="020B0604020202020204" pitchFamily="34" charset="0"/>
                  </a:rPr>
                  <a:t>		Compute partial output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𝑂</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r>
                      <a:rPr lang="en-US" sz="1800" i="1">
                        <a:solidFill>
                          <a:prstClr val="black"/>
                        </a:solidFill>
                        <a:latin typeface="Cambria Math" panose="02040503050406030204" pitchFamily="18" charset="0"/>
                        <a:cs typeface="Arial" panose="020B0604020202020204" pitchFamily="34" charset="0"/>
                      </a:rPr>
                      <m:t>=</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𝑃</m:t>
                        </m:r>
                      </m:e>
                      <m:sub>
                        <m:r>
                          <a:rPr lang="en-US" sz="1800" i="1">
                            <a:solidFill>
                              <a:prstClr val="black"/>
                            </a:solidFill>
                            <a:latin typeface="Cambria Math" panose="02040503050406030204" pitchFamily="18" charset="0"/>
                            <a:cs typeface="Arial" panose="020B0604020202020204" pitchFamily="34" charset="0"/>
                          </a:rPr>
                          <m:t>1,</m:t>
                        </m:r>
                        <m:r>
                          <a:rPr lang="en-US" sz="1800" i="1">
                            <a:solidFill>
                              <a:prstClr val="black"/>
                            </a:solidFill>
                            <a:latin typeface="Cambria Math" panose="02040503050406030204" pitchFamily="18" charset="0"/>
                            <a:cs typeface="Arial" panose="020B0604020202020204" pitchFamily="34" charset="0"/>
                          </a:rPr>
                          <m:t>𝑖</m:t>
                        </m:r>
                      </m:sub>
                    </m:sSub>
                    <m:r>
                      <a:rPr lang="en-US" sz="1800" i="1">
                        <a:solidFill>
                          <a:prstClr val="black"/>
                        </a:solidFill>
                        <a:latin typeface="Cambria Math" panose="02040503050406030204" pitchFamily="18" charset="0"/>
                        <a:cs typeface="Arial" panose="020B0604020202020204" pitchFamily="34" charset="0"/>
                      </a:rPr>
                      <m:t>⋅</m:t>
                    </m:r>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𝑉</m:t>
                        </m:r>
                      </m:e>
                      <m:sub>
                        <m:r>
                          <a:rPr lang="en-US" sz="1800" i="1">
                            <a:solidFill>
                              <a:prstClr val="black"/>
                            </a:solidFill>
                            <a:latin typeface="Cambria Math" panose="02040503050406030204" pitchFamily="18" charset="0"/>
                            <a:cs typeface="Arial" panose="020B0604020202020204" pitchFamily="34" charset="0"/>
                          </a:rPr>
                          <m:t>1</m:t>
                        </m:r>
                      </m:sub>
                    </m:sSub>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prstClr val="black"/>
                    </a:solidFill>
                    <a:latin typeface="Arial" panose="020B0604020202020204" pitchFamily="34" charset="0"/>
                    <a:cs typeface="Arial" panose="020B0604020202020204" pitchFamily="34" charset="0"/>
                  </a:rPr>
                  <a:t>		update global max value statistic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𝑚</m:t>
                        </m:r>
                      </m:e>
                      <m:sub>
                        <m:r>
                          <a:rPr lang="en-US" sz="1800" i="1">
                            <a:solidFill>
                              <a:prstClr val="black"/>
                            </a:solidFill>
                            <a:latin typeface="Cambria Math" panose="02040503050406030204" pitchFamily="18" charset="0"/>
                            <a:cs typeface="Arial" panose="020B0604020202020204" pitchFamily="34" charset="0"/>
                          </a:rPr>
                          <m:t>1</m:t>
                        </m:r>
                      </m:sub>
                    </m:sSub>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prstClr val="black"/>
                    </a:solidFill>
                    <a:latin typeface="Arial" panose="020B0604020202020204" pitchFamily="34" charset="0"/>
                    <a:cs typeface="Arial" panose="020B0604020202020204" pitchFamily="34" charset="0"/>
                  </a:rPr>
                  <a:t>		update </a:t>
                </a:r>
                <a:r>
                  <a:rPr lang="en-GB" sz="1800" dirty="0" err="1">
                    <a:solidFill>
                      <a:prstClr val="black"/>
                    </a:solidFill>
                    <a:latin typeface="Arial" panose="020B0604020202020204" pitchFamily="34" charset="0"/>
                    <a:cs typeface="Arial" panose="020B0604020202020204" pitchFamily="34" charset="0"/>
                  </a:rPr>
                  <a:t>softmax</a:t>
                </a:r>
                <a:r>
                  <a:rPr lang="en-GB" sz="1800" dirty="0">
                    <a:solidFill>
                      <a:prstClr val="black"/>
                    </a:solidFill>
                    <a:latin typeface="Arial" panose="020B0604020202020204" pitchFamily="34" charset="0"/>
                    <a:cs typeface="Arial" panose="020B0604020202020204" pitchFamily="34" charset="0"/>
                  </a:rPr>
                  <a:t> normalization factor </a:t>
                </a:r>
                <a14:m>
                  <m:oMath xmlns:m="http://schemas.openxmlformats.org/officeDocument/2006/math">
                    <m:sSub>
                      <m:sSubPr>
                        <m:ctrlPr>
                          <a:rPr lang="en-US" sz="1800" i="1">
                            <a:solidFill>
                              <a:prstClr val="black"/>
                            </a:solidFill>
                            <a:latin typeface="Cambria Math" panose="02040503050406030204" pitchFamily="18" charset="0"/>
                            <a:cs typeface="Arial" panose="020B0604020202020204" pitchFamily="34" charset="0"/>
                          </a:rPr>
                        </m:ctrlPr>
                      </m:sSubPr>
                      <m:e>
                        <m:r>
                          <a:rPr lang="en-US" sz="1800" i="1">
                            <a:solidFill>
                              <a:prstClr val="black"/>
                            </a:solidFill>
                            <a:latin typeface="Cambria Math" panose="02040503050406030204" pitchFamily="18" charset="0"/>
                            <a:cs typeface="Arial" panose="020B0604020202020204" pitchFamily="34" charset="0"/>
                          </a:rPr>
                          <m:t>𝑙</m:t>
                        </m:r>
                      </m:e>
                      <m:sub>
                        <m:r>
                          <a:rPr lang="en-US" sz="1800" i="1">
                            <a:solidFill>
                              <a:prstClr val="black"/>
                            </a:solidFill>
                            <a:latin typeface="Cambria Math" panose="02040503050406030204" pitchFamily="18" charset="0"/>
                            <a:cs typeface="Arial" panose="020B0604020202020204" pitchFamily="34" charset="0"/>
                          </a:rPr>
                          <m:t>1</m:t>
                        </m:r>
                      </m:sub>
                    </m:sSub>
                  </m:oMath>
                </a14:m>
                <a:endParaRPr lang="en-GB" sz="1800" dirty="0">
                  <a:solidFill>
                    <a:prstClr val="black"/>
                  </a:solidFill>
                  <a:latin typeface="Arial" panose="020B0604020202020204" pitchFamily="34" charset="0"/>
                  <a:cs typeface="Arial" panose="020B0604020202020204" pitchFamily="34" charset="0"/>
                </a:endParaRPr>
              </a:p>
              <a:p>
                <a:pPr marL="457200" lvl="1" indent="0" algn="just">
                  <a:buNone/>
                </a:pPr>
                <a:r>
                  <a:rPr lang="en-GB" sz="1800" dirty="0">
                    <a:solidFill>
                      <a:srgbClr val="FF0000"/>
                    </a:solidFill>
                    <a:latin typeface="Arial" panose="020B0604020202020204" pitchFamily="34" charset="0"/>
                    <a:cs typeface="Arial" panose="020B0604020202020204" pitchFamily="34" charset="0"/>
                  </a:rPr>
                  <a:t>		update output </a:t>
                </a:r>
                <a14:m>
                  <m:oMath xmlns:m="http://schemas.openxmlformats.org/officeDocument/2006/math">
                    <m:sSub>
                      <m:sSubPr>
                        <m:ctrlPr>
                          <a:rPr lang="en-US" sz="1800" b="0" i="1" smtClean="0">
                            <a:solidFill>
                              <a:srgbClr val="FF0000"/>
                            </a:solidFill>
                            <a:latin typeface="Cambria Math" panose="02040503050406030204" pitchFamily="18" charset="0"/>
                            <a:cs typeface="Arial" panose="020B0604020202020204" pitchFamily="34" charset="0"/>
                          </a:rPr>
                        </m:ctrlPr>
                      </m:sSubPr>
                      <m:e>
                        <m:r>
                          <a:rPr lang="en-US" sz="1800" b="0" i="1" smtClean="0">
                            <a:solidFill>
                              <a:srgbClr val="FF0000"/>
                            </a:solidFill>
                            <a:latin typeface="Cambria Math" panose="02040503050406030204" pitchFamily="18" charset="0"/>
                            <a:cs typeface="Arial" panose="020B0604020202020204" pitchFamily="34" charset="0"/>
                          </a:rPr>
                          <m:t>𝑂</m:t>
                        </m:r>
                      </m:e>
                      <m:sub>
                        <m:r>
                          <a:rPr lang="en-US" sz="1800" b="0" i="1" smtClean="0">
                            <a:solidFill>
                              <a:srgbClr val="FF0000"/>
                            </a:solidFill>
                            <a:latin typeface="Cambria Math" panose="02040503050406030204" pitchFamily="18" charset="0"/>
                            <a:cs typeface="Arial" panose="020B0604020202020204" pitchFamily="34" charset="0"/>
                          </a:rPr>
                          <m:t>1</m:t>
                        </m:r>
                      </m:sub>
                    </m:sSub>
                  </m:oMath>
                </a14:m>
                <a:r>
                  <a:rPr lang="en-GB" sz="1800" dirty="0">
                    <a:solidFill>
                      <a:srgbClr val="FF0000"/>
                    </a:solidFill>
                    <a:latin typeface="Arial" panose="020B0604020202020204" pitchFamily="34" charset="0"/>
                    <a:cs typeface="Arial" panose="020B0604020202020204" pitchFamily="34" charset="0"/>
                  </a:rPr>
                  <a:t> before </a:t>
                </a:r>
                <a14:m>
                  <m:oMath xmlns:m="http://schemas.openxmlformats.org/officeDocument/2006/math">
                    <m:sSub>
                      <m:sSubPr>
                        <m:ctrlPr>
                          <a:rPr lang="en-US" sz="1800" b="0" i="1" smtClean="0">
                            <a:solidFill>
                              <a:srgbClr val="FF0000"/>
                            </a:solidFill>
                            <a:latin typeface="Cambria Math" panose="02040503050406030204" pitchFamily="18" charset="0"/>
                            <a:cs typeface="Arial" panose="020B0604020202020204" pitchFamily="34" charset="0"/>
                          </a:rPr>
                        </m:ctrlPr>
                      </m:sSubPr>
                      <m:e>
                        <m:r>
                          <a:rPr lang="en-US" sz="1800" b="0" i="1" smtClean="0">
                            <a:solidFill>
                              <a:srgbClr val="FF0000"/>
                            </a:solidFill>
                            <a:latin typeface="Cambria Math" panose="02040503050406030204" pitchFamily="18" charset="0"/>
                            <a:cs typeface="Arial" panose="020B0604020202020204" pitchFamily="34" charset="0"/>
                          </a:rPr>
                          <m:t>𝑄</m:t>
                        </m:r>
                      </m:e>
                      <m:sub>
                        <m:r>
                          <a:rPr lang="en-US" sz="1800" b="0" i="1" smtClean="0">
                            <a:solidFill>
                              <a:srgbClr val="FF0000"/>
                            </a:solidFill>
                            <a:latin typeface="Cambria Math" panose="02040503050406030204" pitchFamily="18" charset="0"/>
                            <a:cs typeface="Arial" panose="020B0604020202020204" pitchFamily="34" charset="0"/>
                          </a:rPr>
                          <m:t>𝑖</m:t>
                        </m:r>
                        <m:r>
                          <a:rPr lang="en-US" sz="1800" b="0" i="1" smtClean="0">
                            <a:solidFill>
                              <a:srgbClr val="FF0000"/>
                            </a:solidFill>
                            <a:latin typeface="Cambria Math" panose="02040503050406030204" pitchFamily="18" charset="0"/>
                            <a:cs typeface="Arial" panose="020B0604020202020204" pitchFamily="34" charset="0"/>
                          </a:rPr>
                          <m:t>+1</m:t>
                        </m:r>
                      </m:sub>
                    </m:sSub>
                  </m:oMath>
                </a14:m>
                <a:r>
                  <a:rPr lang="en-GB" sz="1800" dirty="0">
                    <a:solidFill>
                      <a:srgbClr val="FF0000"/>
                    </a:solidFill>
                    <a:latin typeface="Arial" panose="020B0604020202020204" pitchFamily="34" charset="0"/>
                    <a:cs typeface="Arial" panose="020B0604020202020204" pitchFamily="34" charset="0"/>
                  </a:rPr>
                  <a:t> to accumulate across all query blocks. The division with </a:t>
                </a:r>
                <a14:m>
                  <m:oMath xmlns:m="http://schemas.openxmlformats.org/officeDocument/2006/math">
                    <m:sSub>
                      <m:sSubPr>
                        <m:ctrlPr>
                          <a:rPr lang="en-US" sz="1800" b="0" i="1" smtClean="0">
                            <a:solidFill>
                              <a:srgbClr val="FF0000"/>
                            </a:solidFill>
                            <a:latin typeface="Cambria Math" panose="02040503050406030204" pitchFamily="18" charset="0"/>
                            <a:cs typeface="Arial" panose="020B0604020202020204" pitchFamily="34" charset="0"/>
                          </a:rPr>
                        </m:ctrlPr>
                      </m:sSubPr>
                      <m:e>
                        <m:r>
                          <a:rPr lang="en-US" sz="1800" b="0" i="1" smtClean="0">
                            <a:solidFill>
                              <a:srgbClr val="FF0000"/>
                            </a:solidFill>
                            <a:latin typeface="Cambria Math" panose="02040503050406030204" pitchFamily="18" charset="0"/>
                            <a:cs typeface="Arial" panose="020B0604020202020204" pitchFamily="34" charset="0"/>
                          </a:rPr>
                          <m:t>𝑙</m:t>
                        </m:r>
                      </m:e>
                      <m:sub>
                        <m:r>
                          <a:rPr lang="en-US" sz="1800" b="0" i="1" smtClean="0">
                            <a:solidFill>
                              <a:srgbClr val="FF0000"/>
                            </a:solidFill>
                            <a:latin typeface="Cambria Math" panose="02040503050406030204" pitchFamily="18" charset="0"/>
                            <a:cs typeface="Arial" panose="020B0604020202020204" pitchFamily="34" charset="0"/>
                          </a:rPr>
                          <m:t>1</m:t>
                        </m:r>
                      </m:sub>
                    </m:sSub>
                  </m:oMath>
                </a14:m>
                <a:r>
                  <a:rPr lang="en-GB" sz="1800" dirty="0">
                    <a:solidFill>
                      <a:srgbClr val="FF0000"/>
                    </a:solidFill>
                    <a:latin typeface="Arial" panose="020B0604020202020204" pitchFamily="34" charset="0"/>
                    <a:cs typeface="Arial" panose="020B0604020202020204" pitchFamily="34" charset="0"/>
                  </a:rPr>
                  <a:t> applies </a:t>
                </a:r>
                <a:r>
                  <a:rPr lang="en-GB" sz="1800" dirty="0" err="1">
                    <a:solidFill>
                      <a:srgbClr val="FF0000"/>
                    </a:solidFill>
                    <a:latin typeface="Arial" panose="020B0604020202020204" pitchFamily="34" charset="0"/>
                    <a:cs typeface="Arial" panose="020B0604020202020204" pitchFamily="34" charset="0"/>
                  </a:rPr>
                  <a:t>softmax</a:t>
                </a:r>
                <a:r>
                  <a:rPr lang="en-GB" sz="1800" dirty="0">
                    <a:solidFill>
                      <a:srgbClr val="FF0000"/>
                    </a:solidFill>
                    <a:latin typeface="Arial" panose="020B0604020202020204" pitchFamily="34" charset="0"/>
                    <a:cs typeface="Arial" panose="020B0604020202020204" pitchFamily="34" charset="0"/>
                  </a:rPr>
                  <a:t> implicitly.</a:t>
                </a:r>
              </a:p>
              <a:p>
                <a:pPr marL="457200" lvl="1" indent="0" algn="just">
                  <a:buNone/>
                </a:pPr>
                <a:endParaRPr lang="en-US" b="0" dirty="0">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𝑂</m:t>
                          </m:r>
                        </m:e>
                        <m:sub>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𝑛𝑒𝑤</m:t>
                          </m:r>
                        </m:sup>
                      </m:sSubSup>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Sup>
                            <m:sSubSupPr>
                              <m:ctrlPr>
                                <a:rPr lang="en-US" i="1">
                                  <a:solidFill>
                                    <a:prstClr val="black"/>
                                  </a:solidFill>
                                  <a:latin typeface="Cambria Math" panose="02040503050406030204" pitchFamily="18" charset="0"/>
                                  <a:cs typeface="Arial" panose="020B0604020202020204" pitchFamily="34" charset="0"/>
                                </a:rPr>
                              </m:ctrlPr>
                            </m:sSubSupPr>
                            <m:e>
                              <m:r>
                                <a:rPr lang="en-US" i="1">
                                  <a:solidFill>
                                    <a:prstClr val="black"/>
                                  </a:solidFill>
                                  <a:latin typeface="Cambria Math" panose="02040503050406030204" pitchFamily="18" charset="0"/>
                                  <a:cs typeface="Arial" panose="020B0604020202020204" pitchFamily="34" charset="0"/>
                                </a:rPr>
                                <m:t>𝑙</m:t>
                              </m:r>
                            </m:e>
                            <m:sub>
                              <m:r>
                                <a:rPr lang="en-US" i="1">
                                  <a:solidFill>
                                    <a:prstClr val="black"/>
                                  </a:solidFill>
                                  <a:latin typeface="Cambria Math" panose="02040503050406030204" pitchFamily="18" charset="0"/>
                                  <a:cs typeface="Arial" panose="020B0604020202020204" pitchFamily="34" charset="0"/>
                                </a:rPr>
                                <m:t>1</m:t>
                              </m:r>
                            </m:sub>
                            <m:sup>
                              <m:r>
                                <a:rPr lang="en-US" i="1">
                                  <a:solidFill>
                                    <a:prstClr val="black"/>
                                  </a:solidFill>
                                  <a:latin typeface="Cambria Math" panose="02040503050406030204" pitchFamily="18" charset="0"/>
                                  <a:cs typeface="Arial" panose="020B0604020202020204" pitchFamily="34" charset="0"/>
                                </a:rPr>
                                <m:t>𝑛𝑒𝑤</m:t>
                              </m:r>
                            </m:sup>
                          </m:sSubSup>
                        </m:den>
                      </m:f>
                      <m:sSup>
                        <m:sSupPr>
                          <m:ctrlPr>
                            <a:rPr lang="en-US" i="1">
                              <a:solidFill>
                                <a:prstClr val="black"/>
                              </a:solidFill>
                              <a:latin typeface="Cambria Math" panose="02040503050406030204" pitchFamily="18" charset="0"/>
                              <a:cs typeface="Arial" panose="020B0604020202020204" pitchFamily="34" charset="0"/>
                            </a:rPr>
                          </m:ctrlPr>
                        </m:sSupPr>
                        <m:e>
                          <m:r>
                            <a:rPr lang="en-US" b="0" i="1" smtClean="0">
                              <a:solidFill>
                                <a:prstClr val="black"/>
                              </a:solidFill>
                              <a:latin typeface="Cambria Math" panose="02040503050406030204" pitchFamily="18" charset="0"/>
                              <a:cs typeface="Arial" panose="020B0604020202020204" pitchFamily="34" charset="0"/>
                            </a:rPr>
                            <m:t>(</m:t>
                          </m:r>
                          <m:r>
                            <a:rPr lang="en-US" i="1">
                              <a:solidFill>
                                <a:prstClr val="black"/>
                              </a:solidFill>
                              <a:latin typeface="Cambria Math" panose="02040503050406030204" pitchFamily="18" charset="0"/>
                              <a:cs typeface="Arial" panose="020B0604020202020204" pitchFamily="34" charset="0"/>
                            </a:rPr>
                            <m:t>𝑒</m:t>
                          </m:r>
                        </m:e>
                        <m:sup>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1</m:t>
                              </m:r>
                            </m:sub>
                          </m:sSub>
                          <m:r>
                            <a:rPr lang="en-US" i="1">
                              <a:solidFill>
                                <a:prstClr val="black"/>
                              </a:solidFill>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𝑛𝑒𝑤</m:t>
                              </m:r>
                            </m:sup>
                          </m:sSubSup>
                        </m:sup>
                      </m:sSup>
                      <m:sSub>
                        <m:sSubPr>
                          <m:ctrlPr>
                            <a:rPr lang="en-US" i="1">
                              <a:solidFill>
                                <a:prstClr val="black"/>
                              </a:solidFill>
                              <a:latin typeface="Cambria Math" panose="02040503050406030204" pitchFamily="18" charset="0"/>
                              <a:cs typeface="Arial" panose="020B0604020202020204" pitchFamily="34" charset="0"/>
                            </a:rPr>
                          </m:ctrlPr>
                        </m:sSubPr>
                        <m:e>
                          <m:r>
                            <a:rPr lang="en-US" b="0" i="1" smtClean="0">
                              <a:solidFill>
                                <a:prstClr val="black"/>
                              </a:solidFill>
                              <a:latin typeface="Cambria Math" panose="02040503050406030204" pitchFamily="18" charset="0"/>
                              <a:cs typeface="Arial" panose="020B0604020202020204" pitchFamily="34" charset="0"/>
                            </a:rPr>
                            <m:t>𝑂</m:t>
                          </m:r>
                        </m:e>
                        <m:sub>
                          <m:r>
                            <a:rPr lang="en-US" i="1">
                              <a:solidFill>
                                <a:prstClr val="black"/>
                              </a:solidFill>
                              <a:latin typeface="Cambria Math" panose="02040503050406030204" pitchFamily="18" charset="0"/>
                              <a:cs typeface="Arial" panose="020B0604020202020204" pitchFamily="34" charset="0"/>
                            </a:rPr>
                            <m:t>1</m:t>
                          </m:r>
                        </m:sub>
                      </m:sSub>
                      <m:r>
                        <a:rPr lang="en-US" i="1">
                          <a:solidFill>
                            <a:prstClr val="black"/>
                          </a:solidFill>
                          <a:latin typeface="Cambria Math" panose="02040503050406030204" pitchFamily="18" charset="0"/>
                          <a:cs typeface="Arial" panose="020B0604020202020204" pitchFamily="34" charset="0"/>
                        </a:rPr>
                        <m:t>+</m:t>
                      </m:r>
                      <m:sSup>
                        <m:sSupPr>
                          <m:ctrlPr>
                            <a:rPr lang="en-US" i="1">
                              <a:solidFill>
                                <a:prstClr val="black"/>
                              </a:solidFill>
                              <a:latin typeface="Cambria Math" panose="02040503050406030204" pitchFamily="18" charset="0"/>
                              <a:cs typeface="Arial" panose="020B0604020202020204" pitchFamily="34" charset="0"/>
                            </a:rPr>
                          </m:ctrlPr>
                        </m:sSupPr>
                        <m:e>
                          <m:r>
                            <a:rPr lang="en-US" i="1">
                              <a:solidFill>
                                <a:prstClr val="black"/>
                              </a:solidFill>
                              <a:latin typeface="Cambria Math" panose="02040503050406030204" pitchFamily="18" charset="0"/>
                              <a:cs typeface="Arial" panose="020B0604020202020204" pitchFamily="34" charset="0"/>
                            </a:rPr>
                            <m:t>𝑒</m:t>
                          </m:r>
                        </m:e>
                        <m:sup>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1,1</m:t>
                              </m:r>
                            </m:sub>
                          </m:sSub>
                          <m:r>
                            <a:rPr lang="en-US" i="1">
                              <a:solidFill>
                                <a:prstClr val="black"/>
                              </a:solidFill>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𝑛𝑒𝑤</m:t>
                              </m:r>
                            </m:sup>
                          </m:sSubSup>
                        </m:sup>
                      </m:sSup>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𝑂</m:t>
                          </m:r>
                        </m:e>
                        <m:sub>
                          <m:r>
                            <a:rPr lang="en-US" i="1">
                              <a:latin typeface="Cambria Math" panose="02040503050406030204" pitchFamily="18" charset="0"/>
                              <a:cs typeface="Arial" panose="020B0604020202020204" pitchFamily="34" charset="0"/>
                            </a:rPr>
                            <m:t>1,1</m:t>
                          </m:r>
                        </m:sub>
                      </m:sSub>
                      <m:r>
                        <a:rPr lang="en-US" b="0" i="0" smtClean="0">
                          <a:latin typeface="Cambria Math" panose="02040503050406030204" pitchFamily="18" charset="0"/>
                          <a:cs typeface="Arial" panose="020B0604020202020204" pitchFamily="34" charset="0"/>
                        </a:rPr>
                        <m:t>)</m:t>
                      </m:r>
                    </m:oMath>
                  </m:oMathPara>
                </a14:m>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𝑂</m:t>
                          </m:r>
                        </m:e>
                        <m:sub>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𝑛𝑒𝑤</m:t>
                          </m:r>
                        </m:sup>
                      </m:sSubSup>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d>
                            <m:dPr>
                              <m:begChr m:val="["/>
                              <m:endChr m:val="]"/>
                              <m:ctrlPr>
                                <a:rPr lang="en-US" b="0" i="1" smtClean="0">
                                  <a:latin typeface="Cambria Math" panose="02040503050406030204" pitchFamily="18" charset="0"/>
                                  <a:cs typeface="Arial" panose="020B0604020202020204" pitchFamily="34" charset="0"/>
                                </a:rPr>
                              </m:ctrlPr>
                            </m:dPr>
                            <m:e>
                              <m:m>
                                <m:mPr>
                                  <m:mcs>
                                    <m:mc>
                                      <m:mcPr>
                                        <m:count m:val="1"/>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2</m:t>
                                    </m:r>
                                  </m:e>
                                </m:mr>
                              </m:m>
                            </m:e>
                          </m:d>
                        </m:den>
                      </m:f>
                      <m:d>
                        <m:dPr>
                          <m:ctrlPr>
                            <a:rPr lang="en-US" b="0" i="1" smtClean="0">
                              <a:latin typeface="Cambria Math" panose="02040503050406030204" pitchFamily="18" charset="0"/>
                              <a:cs typeface="Arial" panose="020B0604020202020204" pitchFamily="34" charset="0"/>
                            </a:rPr>
                          </m:ctrlPr>
                        </m:dPr>
                        <m:e>
                          <m:d>
                            <m:dPr>
                              <m:begChr m:val="["/>
                              <m:endChr m:val="]"/>
                              <m:ctrlPr>
                                <a:rPr lang="en-US" b="0" i="1" smtClean="0">
                                  <a:latin typeface="Cambria Math" panose="02040503050406030204" pitchFamily="18" charset="0"/>
                                  <a:cs typeface="Arial" panose="020B0604020202020204" pitchFamily="34" charset="0"/>
                                </a:rPr>
                              </m:ctrlPr>
                            </m:dPr>
                            <m:e>
                              <m:m>
                                <m:mPr>
                                  <m:mcs>
                                    <m:mc>
                                      <m:mcPr>
                                        <m:count m:val="1"/>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solidFill>
                                          <a:schemeClr val="accent5">
                                            <a:lumMod val="60000"/>
                                            <a:lumOff val="40000"/>
                                          </a:schemeClr>
                                        </a:solidFill>
                                        <a:latin typeface="Cambria Math" panose="02040503050406030204" pitchFamily="18" charset="0"/>
                                        <a:cs typeface="Arial" panose="020B0604020202020204" pitchFamily="34" charset="0"/>
                                      </a:rPr>
                                      <m:t>1</m:t>
                                    </m:r>
                                  </m:e>
                                </m:mr>
                                <m:mr>
                                  <m:e>
                                    <m:r>
                                      <a:rPr lang="en-US" b="0" i="1" smtClean="0">
                                        <a:solidFill>
                                          <a:schemeClr val="accent6"/>
                                        </a:solidFill>
                                        <a:latin typeface="Cambria Math" panose="02040503050406030204" pitchFamily="18" charset="0"/>
                                        <a:cs typeface="Arial" panose="020B0604020202020204" pitchFamily="34" charset="0"/>
                                      </a:rPr>
                                      <m:t>1</m:t>
                                    </m:r>
                                  </m:e>
                                </m:mr>
                              </m:m>
                            </m:e>
                          </m:d>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6</m:t>
                                    </m:r>
                                  </m:e>
                                  <m:e>
                                    <m:r>
                                      <a:rPr lang="en-US" b="0" i="1" smtClean="0">
                                        <a:latin typeface="Cambria Math" panose="02040503050406030204" pitchFamily="18" charset="0"/>
                                        <a:cs typeface="Arial" panose="020B0604020202020204" pitchFamily="34" charset="0"/>
                                      </a:rPr>
                                      <m:t>8</m:t>
                                    </m:r>
                                  </m:e>
                                </m:mr>
                                <m:mr>
                                  <m:e>
                                    <m:r>
                                      <a:rPr lang="en-US" b="0" i="1" smtClean="0">
                                        <a:latin typeface="Cambria Math" panose="02040503050406030204" pitchFamily="18" charset="0"/>
                                        <a:cs typeface="Arial" panose="020B0604020202020204" pitchFamily="34" charset="0"/>
                                      </a:rPr>
                                      <m:t>6</m:t>
                                    </m:r>
                                  </m:e>
                                  <m:e>
                                    <m:r>
                                      <a:rPr lang="en-US" b="0" i="1" smtClean="0">
                                        <a:latin typeface="Cambria Math" panose="02040503050406030204" pitchFamily="18" charset="0"/>
                                        <a:cs typeface="Arial" panose="020B0604020202020204" pitchFamily="34" charset="0"/>
                                      </a:rPr>
                                      <m:t>8</m:t>
                                    </m:r>
                                  </m:e>
                                </m:mr>
                              </m:m>
                            </m:e>
                          </m:d>
                        </m:e>
                      </m:d>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d>
                            <m:dPr>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solidFill>
                                          <a:schemeClr val="accent5">
                                            <a:lumMod val="60000"/>
                                            <a:lumOff val="40000"/>
                                          </a:schemeClr>
                                        </a:solidFill>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×6</m:t>
                                    </m:r>
                                  </m:e>
                                  <m:e>
                                    <m:r>
                                      <a:rPr lang="en-US" b="0" i="1" smtClean="0">
                                        <a:solidFill>
                                          <a:schemeClr val="accent5">
                                            <a:lumMod val="60000"/>
                                            <a:lumOff val="40000"/>
                                          </a:schemeClr>
                                        </a:solidFill>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×8</m:t>
                                    </m:r>
                                  </m:e>
                                </m:mr>
                                <m:mr>
                                  <m:e>
                                    <m:r>
                                      <a:rPr lang="en-US" b="0" i="1" smtClean="0">
                                        <a:solidFill>
                                          <a:schemeClr val="accent6"/>
                                        </a:solidFill>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×6</m:t>
                                    </m:r>
                                  </m:e>
                                  <m:e>
                                    <m:r>
                                      <a:rPr lang="en-US" b="0" i="1" smtClean="0">
                                        <a:solidFill>
                                          <a:schemeClr val="accent6"/>
                                        </a:solidFill>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×8</m:t>
                                    </m:r>
                                  </m:e>
                                </m:mr>
                              </m:m>
                            </m:e>
                          </m:d>
                        </m:num>
                        <m:den>
                          <m:d>
                            <m:dPr>
                              <m:ctrlPr>
                                <a:rPr lang="en-US" i="1">
                                  <a:latin typeface="Cambria Math" panose="02040503050406030204" pitchFamily="18" charset="0"/>
                                  <a:cs typeface="Arial" panose="020B0604020202020204" pitchFamily="34" charset="0"/>
                                </a:rPr>
                              </m:ctrlPr>
                            </m:dPr>
                            <m:e>
                              <m:m>
                                <m:mPr>
                                  <m:mcs>
                                    <m:mc>
                                      <m:mcPr>
                                        <m:count m:val="1"/>
                                        <m:mcJc m:val="center"/>
                                      </m:mcPr>
                                    </m:mc>
                                  </m:mcs>
                                  <m:ctrlPr>
                                    <a:rPr lang="en-US" i="1" smtClean="0">
                                      <a:latin typeface="Cambria Math" panose="02040503050406030204" pitchFamily="18" charset="0"/>
                                      <a:cs typeface="Arial" panose="020B0604020202020204" pitchFamily="34" charset="0"/>
                                    </a:rPr>
                                  </m:ctrlPr>
                                </m:mPr>
                                <m:mr>
                                  <m:e>
                                    <m:r>
                                      <m:rPr>
                                        <m:brk m:alnAt="7"/>
                                      </m:rPr>
                                      <a:rPr lang="en-US" b="0" i="1" smtClean="0">
                                        <a:solidFill>
                                          <a:schemeClr val="accent5">
                                            <a:lumMod val="60000"/>
                                            <a:lumOff val="40000"/>
                                          </a:schemeClr>
                                        </a:solidFill>
                                        <a:latin typeface="Cambria Math" panose="02040503050406030204" pitchFamily="18" charset="0"/>
                                        <a:cs typeface="Arial" panose="020B0604020202020204" pitchFamily="34" charset="0"/>
                                      </a:rPr>
                                      <m:t>2</m:t>
                                    </m:r>
                                  </m:e>
                                </m:mr>
                                <m:mr>
                                  <m:e>
                                    <m:r>
                                      <a:rPr lang="en-US" b="0" i="1" smtClean="0">
                                        <a:solidFill>
                                          <a:schemeClr val="accent6"/>
                                        </a:solidFill>
                                        <a:latin typeface="Cambria Math" panose="02040503050406030204" pitchFamily="18" charset="0"/>
                                        <a:cs typeface="Arial" panose="020B0604020202020204" pitchFamily="34" charset="0"/>
                                      </a:rPr>
                                      <m:t>2</m:t>
                                    </m:r>
                                  </m:e>
                                </m:mr>
                              </m:m>
                            </m:e>
                          </m:d>
                        </m:den>
                      </m:f>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6</m:t>
                                </m:r>
                                <m:r>
                                  <a:rPr lang="en-US" b="0" i="1" smtClean="0">
                                    <a:latin typeface="Cambria Math" panose="02040503050406030204" pitchFamily="18" charset="0"/>
                                    <a:cs typeface="Arial" panose="020B0604020202020204" pitchFamily="34" charset="0"/>
                                  </a:rPr>
                                  <m:t>/</m:t>
                                </m:r>
                                <m:r>
                                  <a:rPr lang="en-US" b="0" i="1" smtClean="0">
                                    <a:solidFill>
                                      <a:schemeClr val="accent5">
                                        <a:lumMod val="60000"/>
                                        <a:lumOff val="40000"/>
                                      </a:schemeClr>
                                    </a:solidFill>
                                    <a:latin typeface="Cambria Math" panose="02040503050406030204" pitchFamily="18" charset="0"/>
                                    <a:cs typeface="Arial" panose="020B0604020202020204" pitchFamily="34" charset="0"/>
                                  </a:rPr>
                                  <m:t>2</m:t>
                                </m:r>
                              </m:e>
                              <m:e>
                                <m:r>
                                  <a:rPr lang="en-US" b="0" i="1" smtClean="0">
                                    <a:latin typeface="Cambria Math" panose="02040503050406030204" pitchFamily="18" charset="0"/>
                                    <a:cs typeface="Arial" panose="020B0604020202020204" pitchFamily="34" charset="0"/>
                                  </a:rPr>
                                  <m:t>8/</m:t>
                                </m:r>
                                <m:r>
                                  <a:rPr lang="en-US" b="0" i="1" smtClean="0">
                                    <a:solidFill>
                                      <a:schemeClr val="accent5">
                                        <a:lumMod val="60000"/>
                                        <a:lumOff val="40000"/>
                                      </a:schemeClr>
                                    </a:solidFill>
                                    <a:latin typeface="Cambria Math" panose="02040503050406030204" pitchFamily="18" charset="0"/>
                                    <a:cs typeface="Arial" panose="020B0604020202020204" pitchFamily="34" charset="0"/>
                                  </a:rPr>
                                  <m:t>2</m:t>
                                </m:r>
                              </m:e>
                            </m:mr>
                            <m:mr>
                              <m:e>
                                <m:r>
                                  <a:rPr lang="en-US" b="0" i="1" smtClean="0">
                                    <a:latin typeface="Cambria Math" panose="02040503050406030204" pitchFamily="18" charset="0"/>
                                    <a:cs typeface="Arial" panose="020B0604020202020204" pitchFamily="34" charset="0"/>
                                  </a:rPr>
                                  <m:t>6/</m:t>
                                </m:r>
                                <m:r>
                                  <a:rPr lang="en-US" b="0" i="1" smtClean="0">
                                    <a:solidFill>
                                      <a:schemeClr val="accent6"/>
                                    </a:solidFill>
                                    <a:latin typeface="Cambria Math" panose="02040503050406030204" pitchFamily="18" charset="0"/>
                                    <a:cs typeface="Arial" panose="020B0604020202020204" pitchFamily="34" charset="0"/>
                                  </a:rPr>
                                  <m:t>2</m:t>
                                </m:r>
                              </m:e>
                              <m:e>
                                <m:r>
                                  <a:rPr lang="en-US" b="0" i="1" smtClean="0">
                                    <a:latin typeface="Cambria Math" panose="02040503050406030204" pitchFamily="18" charset="0"/>
                                    <a:cs typeface="Arial" panose="020B0604020202020204" pitchFamily="34" charset="0"/>
                                  </a:rPr>
                                  <m:t>8/</m:t>
                                </m:r>
                                <m:r>
                                  <a:rPr lang="en-US" b="0" i="1" smtClean="0">
                                    <a:solidFill>
                                      <a:schemeClr val="accent6"/>
                                    </a:solidFill>
                                    <a:latin typeface="Cambria Math" panose="02040503050406030204" pitchFamily="18" charset="0"/>
                                    <a:cs typeface="Arial" panose="020B0604020202020204" pitchFamily="34" charset="0"/>
                                  </a:rPr>
                                  <m:t>2</m:t>
                                </m:r>
                              </m:e>
                            </m:mr>
                          </m:m>
                        </m:e>
                      </m:d>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2"/>
                                    <m:mcJc m:val="center"/>
                                  </m:mcPr>
                                </m:mc>
                              </m:mcs>
                              <m:ctrlPr>
                                <a:rPr lang="en-US" i="1">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4</m:t>
                                </m:r>
                              </m:e>
                            </m:mr>
                            <m:mr>
                              <m:e>
                                <m:r>
                                  <a:rPr lang="en-US" b="0" i="1" smtClean="0">
                                    <a:latin typeface="Cambria Math" panose="02040503050406030204" pitchFamily="18" charset="0"/>
                                    <a:cs typeface="Arial" panose="020B0604020202020204" pitchFamily="34" charset="0"/>
                                  </a:rPr>
                                  <m:t>3</m:t>
                                </m:r>
                              </m:e>
                              <m:e>
                                <m:r>
                                  <a:rPr lang="en-US" b="0" i="1" smtClean="0">
                                    <a:latin typeface="Cambria Math" panose="02040503050406030204" pitchFamily="18" charset="0"/>
                                    <a:cs typeface="Arial" panose="020B0604020202020204" pitchFamily="34" charset="0"/>
                                  </a:rPr>
                                  <m:t>4</m:t>
                                </m:r>
                              </m:e>
                            </m:mr>
                          </m:m>
                        </m:e>
                      </m:d>
                    </m:oMath>
                  </m:oMathPara>
                </a14:m>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r>
                  <a:rPr lang="en-GB" dirty="0">
                    <a:latin typeface="Arial" panose="020B0604020202020204" pitchFamily="34" charset="0"/>
                    <a:cs typeface="Arial" panose="020B0604020202020204" pitchFamily="34" charset="0"/>
                  </a:rPr>
                  <a:t>Note that multiplication by </a:t>
                </a:r>
                <a14:m>
                  <m:oMath xmlns:m="http://schemas.openxmlformats.org/officeDocument/2006/math">
                    <m:d>
                      <m:dPr>
                        <m:begChr m:val="["/>
                        <m:endChr m:val="]"/>
                        <m:ctrlPr>
                          <a:rPr lang="en-US" b="0" i="1" smtClean="0">
                            <a:latin typeface="Cambria Math" panose="02040503050406030204" pitchFamily="18" charset="0"/>
                            <a:cs typeface="Arial" panose="020B0604020202020204" pitchFamily="34" charset="0"/>
                          </a:rPr>
                        </m:ctrlPr>
                      </m:dPr>
                      <m:e>
                        <m:m>
                          <m:mPr>
                            <m:mcs>
                              <m:mc>
                                <m:mcPr>
                                  <m:count m:val="1"/>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mr>
                          <m:mr>
                            <m:e>
                              <m:r>
                                <a:rPr lang="en-US" b="0" i="1" smtClean="0">
                                  <a:latin typeface="Cambria Math" panose="02040503050406030204" pitchFamily="18" charset="0"/>
                                  <a:cs typeface="Arial" panose="020B0604020202020204" pitchFamily="34" charset="0"/>
                                </a:rPr>
                                <m:t>1</m:t>
                              </m:r>
                            </m:e>
                          </m:mr>
                        </m:m>
                      </m:e>
                    </m:d>
                  </m:oMath>
                </a14:m>
                <a:r>
                  <a:rPr lang="en-GB" dirty="0">
                    <a:latin typeface="Arial" panose="020B0604020202020204" pitchFamily="34" charset="0"/>
                    <a:cs typeface="Arial" panose="020B0604020202020204" pitchFamily="34" charset="0"/>
                  </a:rPr>
                  <a:t> and division by </a:t>
                </a:r>
                <a14:m>
                  <m:oMath xmlns:m="http://schemas.openxmlformats.org/officeDocument/2006/math">
                    <m:d>
                      <m:dPr>
                        <m:begChr m:val="["/>
                        <m:endChr m:val="]"/>
                        <m:ctrlPr>
                          <a:rPr lang="en-US" i="1">
                            <a:latin typeface="Cambria Math" panose="02040503050406030204" pitchFamily="18" charset="0"/>
                            <a:cs typeface="Arial" panose="020B0604020202020204" pitchFamily="34" charset="0"/>
                          </a:rPr>
                        </m:ctrlPr>
                      </m:dPr>
                      <m:e>
                        <m:m>
                          <m:mPr>
                            <m:mcs>
                              <m:mc>
                                <m:mcPr>
                                  <m:count m:val="1"/>
                                  <m:mcJc m:val="center"/>
                                </m:mcPr>
                              </m:mc>
                            </m:mcs>
                            <m:ctrlPr>
                              <a:rPr lang="en-US" i="1">
                                <a:latin typeface="Cambria Math" panose="02040503050406030204" pitchFamily="18" charset="0"/>
                                <a:cs typeface="Arial" panose="020B0604020202020204" pitchFamily="34" charset="0"/>
                              </a:rPr>
                            </m:ctrlPr>
                          </m:mPr>
                          <m:mr>
                            <m:e>
                              <m:r>
                                <m:rPr>
                                  <m:brk m:alnAt="7"/>
                                </m:rPr>
                                <a:rPr lang="en-US" i="1">
                                  <a:latin typeface="Cambria Math" panose="02040503050406030204" pitchFamily="18" charset="0"/>
                                  <a:cs typeface="Arial" panose="020B0604020202020204" pitchFamily="34" charset="0"/>
                                </a:rPr>
                                <m:t>2</m:t>
                              </m:r>
                            </m:e>
                          </m:mr>
                          <m:mr>
                            <m:e>
                              <m:r>
                                <a:rPr lang="en-US" i="1">
                                  <a:latin typeface="Cambria Math" panose="02040503050406030204" pitchFamily="18" charset="0"/>
                                  <a:cs typeface="Arial" panose="020B0604020202020204" pitchFamily="34" charset="0"/>
                                </a:rPr>
                                <m:t>2</m:t>
                              </m:r>
                            </m:e>
                          </m:mr>
                        </m:m>
                      </m:e>
                    </m:d>
                  </m:oMath>
                </a14:m>
                <a:r>
                  <a:rPr lang="en-GB" dirty="0">
                    <a:latin typeface="Arial" panose="020B0604020202020204" pitchFamily="34" charset="0"/>
                    <a:cs typeface="Arial" panose="020B0604020202020204" pitchFamily="34" charset="0"/>
                  </a:rPr>
                  <a:t> are row wise scaling operations </a:t>
                </a: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D1BE3E9-C511-2CF1-7490-7EB159B35835}"/>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664" t="-2447"/>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39A51DA1-FA31-936E-F033-65E8F3E84A72}"/>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DD4B18BE-4F5F-AA41-3A30-A1C3D505C9A2}"/>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38</a:t>
            </a:fld>
            <a:endParaRPr lang="en-AE" dirty="0"/>
          </a:p>
        </p:txBody>
      </p:sp>
      <p:sp>
        <p:nvSpPr>
          <p:cNvPr id="11" name="Content Placeholder 2">
            <a:extLst>
              <a:ext uri="{FF2B5EF4-FFF2-40B4-BE49-F238E27FC236}">
                <a16:creationId xmlns:a16="http://schemas.microsoft.com/office/drawing/2014/main" id="{265D7D85-07B9-B5DD-546D-D40BE6AE05BA}"/>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9390EA4-F30C-6752-E13A-334D520BCB67}"/>
              </a:ext>
            </a:extLst>
          </p:cNvPr>
          <p:cNvSpPr/>
          <p:nvPr/>
        </p:nvSpPr>
        <p:spPr>
          <a:xfrm>
            <a:off x="3420533" y="3699933"/>
            <a:ext cx="4978400" cy="736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TextBox 6">
            <a:extLst>
              <a:ext uri="{FF2B5EF4-FFF2-40B4-BE49-F238E27FC236}">
                <a16:creationId xmlns:a16="http://schemas.microsoft.com/office/drawing/2014/main" id="{7E024BC2-BC7D-0801-CE4F-01C11D52BC1C}"/>
              </a:ext>
            </a:extLst>
          </p:cNvPr>
          <p:cNvSpPr txBox="1"/>
          <p:nvPr/>
        </p:nvSpPr>
        <p:spPr>
          <a:xfrm>
            <a:off x="8398933" y="3883567"/>
            <a:ext cx="1231427" cy="369332"/>
          </a:xfrm>
          <a:prstGeom prst="rect">
            <a:avLst/>
          </a:prstGeom>
          <a:noFill/>
        </p:spPr>
        <p:txBody>
          <a:bodyPr wrap="none" rtlCol="0">
            <a:spAutoFit/>
          </a:bodyPr>
          <a:lstStyle/>
          <a:p>
            <a:r>
              <a:rPr lang="en-US" dirty="0">
                <a:solidFill>
                  <a:srgbClr val="FF0000"/>
                </a:solidFill>
              </a:rPr>
              <a:t>Simplified</a:t>
            </a:r>
            <a:endParaRPr lang="en-AE" dirty="0">
              <a:solidFill>
                <a:srgbClr val="FF0000"/>
              </a:solidFill>
            </a:endParaRPr>
          </a:p>
        </p:txBody>
      </p:sp>
    </p:spTree>
    <p:extLst>
      <p:ext uri="{BB962C8B-B14F-4D97-AF65-F5344CB8AC3E}">
        <p14:creationId xmlns:p14="http://schemas.microsoft.com/office/powerpoint/2010/main" val="3175989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D45E0-73D7-B841-7390-AE31D8C78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B5B3B8-5BD9-B609-4C56-A2F886F62EA9}"/>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B3ECD3-A7AA-67AC-F2E4-31B68D09F46E}"/>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marL="0" indent="0">
                  <a:buNone/>
                </a:pPr>
                <a:r>
                  <a:rPr lang="en-GB" sz="2400" dirty="0">
                    <a:latin typeface="Arial" panose="020B0604020202020204" pitchFamily="34" charset="0"/>
                    <a:cs typeface="Arial" panose="020B0604020202020204" pitchFamily="34" charset="0"/>
                  </a:rPr>
                  <a:t>The actual computation to update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𝑂</m:t>
                        </m:r>
                      </m:e>
                      <m:sub>
                        <m:r>
                          <a:rPr lang="en-US" sz="2400" b="0" i="1" smtClean="0">
                            <a:latin typeface="Cambria Math" panose="02040503050406030204" pitchFamily="18" charset="0"/>
                            <a:cs typeface="Arial" panose="020B0604020202020204" pitchFamily="34" charset="0"/>
                          </a:rPr>
                          <m:t>𝑖</m:t>
                        </m:r>
                      </m:sub>
                    </m:sSub>
                  </m:oMath>
                </a14:m>
                <a:r>
                  <a:rPr lang="en-GB" sz="2400" dirty="0">
                    <a:latin typeface="Arial" panose="020B0604020202020204" pitchFamily="34" charset="0"/>
                    <a:cs typeface="Arial" panose="020B0604020202020204" pitchFamily="34" charset="0"/>
                  </a:rPr>
                  <a:t> involves taking the inverse of the diagonal matrix constructed from </a:t>
                </a:r>
                <a14:m>
                  <m:oMath xmlns:m="http://schemas.openxmlformats.org/officeDocument/2006/math">
                    <m:sSubSup>
                      <m:sSubSupPr>
                        <m:ctrlPr>
                          <a:rPr lang="en-US" sz="2400" b="0" i="1" smtClean="0">
                            <a:latin typeface="Cambria Math" panose="02040503050406030204" pitchFamily="18" charset="0"/>
                            <a:cs typeface="Arial" panose="020B0604020202020204" pitchFamily="34" charset="0"/>
                          </a:rPr>
                        </m:ctrlPr>
                      </m:sSubSupPr>
                      <m:e>
                        <m:r>
                          <a:rPr lang="en-US" sz="2400" b="0" i="1" smtClean="0">
                            <a:latin typeface="Cambria Math" panose="02040503050406030204" pitchFamily="18" charset="0"/>
                            <a:cs typeface="Arial" panose="020B0604020202020204" pitchFamily="34" charset="0"/>
                          </a:rPr>
                          <m:t>𝑙</m:t>
                        </m:r>
                      </m:e>
                      <m:sub>
                        <m:r>
                          <a:rPr lang="en-US" sz="2400" b="0" i="1" smtClean="0">
                            <a:latin typeface="Cambria Math" panose="02040503050406030204" pitchFamily="18" charset="0"/>
                            <a:cs typeface="Arial" panose="020B0604020202020204" pitchFamily="34" charset="0"/>
                          </a:rPr>
                          <m:t>𝑖</m:t>
                        </m:r>
                      </m:sub>
                      <m:sup>
                        <m:r>
                          <a:rPr lang="en-US" sz="2400" b="0" i="1" smtClean="0">
                            <a:latin typeface="Cambria Math" panose="02040503050406030204" pitchFamily="18" charset="0"/>
                            <a:cs typeface="Arial" panose="020B0604020202020204" pitchFamily="34" charset="0"/>
                          </a:rPr>
                          <m:t>𝑛𝑒𝑤</m:t>
                        </m:r>
                      </m:sup>
                    </m:sSubSup>
                  </m:oMath>
                </a14:m>
                <a:r>
                  <a:rPr lang="en-GB" sz="2400" dirty="0">
                    <a:latin typeface="Arial" panose="020B0604020202020204" pitchFamily="34" charset="0"/>
                    <a:cs typeface="Arial" panose="020B0604020202020204" pitchFamily="34" charset="0"/>
                  </a:rPr>
                  <a:t> and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𝑙</m:t>
                        </m:r>
                      </m:e>
                      <m:sub>
                        <m:r>
                          <a:rPr lang="en-US" sz="2400" b="0" i="1" smtClean="0">
                            <a:latin typeface="Cambria Math" panose="02040503050406030204" pitchFamily="18" charset="0"/>
                            <a:cs typeface="Arial" panose="020B0604020202020204" pitchFamily="34" charset="0"/>
                          </a:rPr>
                          <m:t>𝑖</m:t>
                        </m:r>
                      </m:sub>
                    </m:sSub>
                  </m:oMath>
                </a14:m>
                <a:r>
                  <a:rPr lang="en-GB" sz="2400" dirty="0">
                    <a:latin typeface="Arial" panose="020B0604020202020204" pitchFamily="34" charset="0"/>
                    <a:cs typeface="Arial" panose="020B0604020202020204" pitchFamily="34" charset="0"/>
                  </a:rPr>
                  <a:t>. </a:t>
                </a:r>
              </a:p>
              <a:p>
                <a:pPr marL="0" indent="0">
                  <a:buNone/>
                </a:pPr>
                <a:endParaRPr lang="en-GB" sz="1800" dirty="0">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𝑂</m:t>
                          </m:r>
                        </m:e>
                        <m:sub>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𝑛𝑒𝑤</m:t>
                          </m:r>
                        </m:sup>
                      </m:sSubSup>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sSubSup>
                            <m:sSubSupPr>
                              <m:ctrlPr>
                                <a:rPr lang="en-US" i="1">
                                  <a:latin typeface="Cambria Math" panose="02040503050406030204" pitchFamily="18" charset="0"/>
                                  <a:cs typeface="Arial" panose="020B0604020202020204" pitchFamily="34" charset="0"/>
                                </a:rPr>
                              </m:ctrlPr>
                            </m:sSubSupPr>
                            <m:e>
                              <m:r>
                                <m:rPr>
                                  <m:nor/>
                                </m:rPr>
                                <a:rPr lang="en-US">
                                  <a:latin typeface="Cambria Math" panose="02040503050406030204" pitchFamily="18" charset="0"/>
                                  <a:cs typeface="Arial" panose="020B0604020202020204" pitchFamily="34" charset="0"/>
                                </a:rPr>
                                <m:t>diag</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𝑙</m:t>
                              </m:r>
                            </m:e>
                            <m:sub>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𝑛𝑒𝑤</m:t>
                              </m:r>
                            </m:sup>
                          </m:sSubSup>
                          <m:r>
                            <a:rPr lang="en-US" i="1">
                              <a:latin typeface="Cambria Math" panose="02040503050406030204" pitchFamily="18" charset="0"/>
                              <a:cs typeface="Arial" panose="020B0604020202020204" pitchFamily="34" charset="0"/>
                            </a:rPr>
                            <m:t>)</m:t>
                          </m:r>
                        </m:e>
                        <m:sup>
                          <m:r>
                            <a:rPr lang="en-US" b="0" i="1" smtClean="0">
                              <a:latin typeface="Cambria Math" panose="02040503050406030204" pitchFamily="18" charset="0"/>
                              <a:cs typeface="Arial" panose="020B0604020202020204" pitchFamily="34" charset="0"/>
                            </a:rPr>
                            <m:t>−1</m:t>
                          </m:r>
                        </m:sup>
                      </m:sSup>
                      <m:r>
                        <a:rPr lang="en-US" b="0" i="1" smtClean="0">
                          <a:latin typeface="Cambria Math" panose="02040503050406030204" pitchFamily="18" charset="0"/>
                          <a:cs typeface="Arial" panose="020B0604020202020204" pitchFamily="34" charset="0"/>
                        </a:rPr>
                        <m:t> </m:t>
                      </m:r>
                      <m:sSup>
                        <m:sSupPr>
                          <m:ctrlPr>
                            <a:rPr lang="en-US" i="1">
                              <a:solidFill>
                                <a:prstClr val="black"/>
                              </a:solidFill>
                              <a:latin typeface="Cambria Math" panose="02040503050406030204" pitchFamily="18" charset="0"/>
                              <a:cs typeface="Arial" panose="020B0604020202020204" pitchFamily="34" charset="0"/>
                            </a:rPr>
                          </m:ctrlPr>
                        </m:sSupPr>
                        <m:e>
                          <m:r>
                            <a:rPr lang="en-US" b="0" i="1" smtClean="0">
                              <a:solidFill>
                                <a:prstClr val="black"/>
                              </a:solidFill>
                              <a:latin typeface="Cambria Math" panose="02040503050406030204" pitchFamily="18" charset="0"/>
                              <a:cs typeface="Arial" panose="020B0604020202020204" pitchFamily="34" charset="0"/>
                            </a:rPr>
                            <m:t>(</m:t>
                          </m:r>
                          <m:r>
                            <m:rPr>
                              <m:nor/>
                            </m:rPr>
                            <a:rPr lang="en-US" b="0" i="0" smtClean="0">
                              <a:solidFill>
                                <a:prstClr val="black"/>
                              </a:solidFill>
                              <a:latin typeface="Cambria Math" panose="02040503050406030204" pitchFamily="18" charset="0"/>
                              <a:cs typeface="Arial" panose="020B0604020202020204" pitchFamily="34" charset="0"/>
                            </a:rPr>
                            <m:t>diag</m:t>
                          </m:r>
                          <m:r>
                            <a:rPr lang="en-US" b="0" i="1" smtClean="0">
                              <a:solidFill>
                                <a:prstClr val="black"/>
                              </a:solidFill>
                              <a:latin typeface="Cambria Math" panose="02040503050406030204" pitchFamily="18" charset="0"/>
                              <a:cs typeface="Arial" panose="020B0604020202020204" pitchFamily="34" charset="0"/>
                            </a:rPr>
                            <m:t>(</m:t>
                          </m:r>
                          <m:sSub>
                            <m:sSubPr>
                              <m:ctrlPr>
                                <a:rPr lang="en-US" b="0" i="1" smtClean="0">
                                  <a:solidFill>
                                    <a:prstClr val="black"/>
                                  </a:solidFill>
                                  <a:latin typeface="Cambria Math" panose="02040503050406030204" pitchFamily="18" charset="0"/>
                                  <a:cs typeface="Arial" panose="020B0604020202020204" pitchFamily="34" charset="0"/>
                                </a:rPr>
                              </m:ctrlPr>
                            </m:sSubPr>
                            <m:e>
                              <m:r>
                                <a:rPr lang="en-US" b="0" i="1" smtClean="0">
                                  <a:solidFill>
                                    <a:prstClr val="black"/>
                                  </a:solidFill>
                                  <a:latin typeface="Cambria Math" panose="02040503050406030204" pitchFamily="18" charset="0"/>
                                  <a:cs typeface="Arial" panose="020B0604020202020204" pitchFamily="34" charset="0"/>
                                </a:rPr>
                                <m:t>𝑙</m:t>
                              </m:r>
                            </m:e>
                            <m:sub>
                              <m:r>
                                <a:rPr lang="en-US" b="0" i="1" smtClean="0">
                                  <a:solidFill>
                                    <a:prstClr val="black"/>
                                  </a:solidFill>
                                  <a:latin typeface="Cambria Math" panose="02040503050406030204" pitchFamily="18" charset="0"/>
                                  <a:cs typeface="Arial" panose="020B0604020202020204" pitchFamily="34" charset="0"/>
                                </a:rPr>
                                <m:t>𝑖</m:t>
                              </m:r>
                            </m:sub>
                          </m:sSub>
                          <m:r>
                            <a:rPr lang="en-US" b="0" i="1" smtClean="0">
                              <a:solidFill>
                                <a:prstClr val="black"/>
                              </a:solidFill>
                              <a:latin typeface="Cambria Math" panose="02040503050406030204" pitchFamily="18" charset="0"/>
                              <a:cs typeface="Arial" panose="020B0604020202020204" pitchFamily="34" charset="0"/>
                            </a:rPr>
                            <m:t>)</m:t>
                          </m:r>
                          <m:r>
                            <a:rPr lang="en-US" i="1">
                              <a:solidFill>
                                <a:prstClr val="black"/>
                              </a:solidFill>
                              <a:latin typeface="Cambria Math" panose="02040503050406030204" pitchFamily="18" charset="0"/>
                              <a:cs typeface="Arial" panose="020B0604020202020204" pitchFamily="34" charset="0"/>
                            </a:rPr>
                            <m:t>𝑒</m:t>
                          </m:r>
                        </m:e>
                        <m:sup>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1</m:t>
                              </m:r>
                            </m:sub>
                          </m:sSub>
                          <m:r>
                            <a:rPr lang="en-US" i="1">
                              <a:solidFill>
                                <a:prstClr val="black"/>
                              </a:solidFill>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𝑛𝑒𝑤</m:t>
                              </m:r>
                            </m:sup>
                          </m:sSubSup>
                        </m:sup>
                      </m:sSup>
                      <m:sSub>
                        <m:sSubPr>
                          <m:ctrlPr>
                            <a:rPr lang="en-US" i="1">
                              <a:solidFill>
                                <a:prstClr val="black"/>
                              </a:solidFill>
                              <a:latin typeface="Cambria Math" panose="02040503050406030204" pitchFamily="18" charset="0"/>
                              <a:cs typeface="Arial" panose="020B0604020202020204" pitchFamily="34" charset="0"/>
                            </a:rPr>
                          </m:ctrlPr>
                        </m:sSubPr>
                        <m:e>
                          <m:r>
                            <a:rPr lang="en-US" b="0" i="1" smtClean="0">
                              <a:solidFill>
                                <a:prstClr val="black"/>
                              </a:solidFill>
                              <a:latin typeface="Cambria Math" panose="02040503050406030204" pitchFamily="18" charset="0"/>
                              <a:cs typeface="Arial" panose="020B0604020202020204" pitchFamily="34" charset="0"/>
                            </a:rPr>
                            <m:t>𝑂</m:t>
                          </m:r>
                        </m:e>
                        <m:sub>
                          <m:r>
                            <a:rPr lang="en-US" i="1">
                              <a:solidFill>
                                <a:prstClr val="black"/>
                              </a:solidFill>
                              <a:latin typeface="Cambria Math" panose="02040503050406030204" pitchFamily="18" charset="0"/>
                              <a:cs typeface="Arial" panose="020B0604020202020204" pitchFamily="34" charset="0"/>
                            </a:rPr>
                            <m:t>1</m:t>
                          </m:r>
                        </m:sub>
                      </m:sSub>
                      <m:r>
                        <a:rPr lang="en-US" i="1">
                          <a:solidFill>
                            <a:prstClr val="black"/>
                          </a:solidFill>
                          <a:latin typeface="Cambria Math" panose="02040503050406030204" pitchFamily="18" charset="0"/>
                          <a:cs typeface="Arial" panose="020B0604020202020204" pitchFamily="34" charset="0"/>
                        </a:rPr>
                        <m:t>+</m:t>
                      </m:r>
                      <m:sSup>
                        <m:sSupPr>
                          <m:ctrlPr>
                            <a:rPr lang="en-US" i="1">
                              <a:solidFill>
                                <a:prstClr val="black"/>
                              </a:solidFill>
                              <a:latin typeface="Cambria Math" panose="02040503050406030204" pitchFamily="18" charset="0"/>
                              <a:cs typeface="Arial" panose="020B0604020202020204" pitchFamily="34" charset="0"/>
                            </a:rPr>
                          </m:ctrlPr>
                        </m:sSupPr>
                        <m:e>
                          <m:r>
                            <a:rPr lang="en-US" i="1">
                              <a:solidFill>
                                <a:prstClr val="black"/>
                              </a:solidFill>
                              <a:latin typeface="Cambria Math" panose="02040503050406030204" pitchFamily="18" charset="0"/>
                              <a:cs typeface="Arial" panose="020B0604020202020204" pitchFamily="34" charset="0"/>
                            </a:rPr>
                            <m:t>𝑒</m:t>
                          </m:r>
                        </m:e>
                        <m:sup>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1,1</m:t>
                              </m:r>
                            </m:sub>
                          </m:sSub>
                          <m:r>
                            <a:rPr lang="en-US" i="1">
                              <a:solidFill>
                                <a:prstClr val="black"/>
                              </a:solidFill>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𝑛𝑒𝑤</m:t>
                              </m:r>
                            </m:sup>
                          </m:sSubSup>
                        </m:sup>
                      </m:sSup>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𝑂</m:t>
                          </m:r>
                        </m:e>
                        <m:sub>
                          <m:r>
                            <a:rPr lang="en-US" i="1">
                              <a:latin typeface="Cambria Math" panose="02040503050406030204" pitchFamily="18" charset="0"/>
                              <a:cs typeface="Arial" panose="020B0604020202020204" pitchFamily="34" charset="0"/>
                            </a:rPr>
                            <m:t>1,1</m:t>
                          </m:r>
                        </m:sub>
                      </m:sSub>
                      <m:r>
                        <a:rPr lang="en-US" b="0" i="0" smtClean="0">
                          <a:latin typeface="Cambria Math" panose="02040503050406030204" pitchFamily="18" charset="0"/>
                          <a:cs typeface="Arial" panose="020B0604020202020204" pitchFamily="34" charset="0"/>
                        </a:rPr>
                        <m:t>)</m:t>
                      </m:r>
                    </m:oMath>
                  </m:oMathPara>
                </a14:m>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latin typeface="Cambria Math" panose="02040503050406030204" pitchFamily="18" charset="0"/>
                              <a:cs typeface="Arial" panose="020B0604020202020204" pitchFamily="34" charset="0"/>
                            </a:rPr>
                          </m:ctrlPr>
                        </m:sSubSupPr>
                        <m:e>
                          <m:r>
                            <m:rPr>
                              <m:nor/>
                            </m:rPr>
                            <a:rPr lang="en-US" sz="2400">
                              <a:solidFill>
                                <a:schemeClr val="tx1"/>
                              </a:solidFill>
                              <a:latin typeface="Cambria Math" panose="02040503050406030204" pitchFamily="18" charset="0"/>
                              <a:cs typeface="Arial" panose="020B0604020202020204" pitchFamily="34" charset="0"/>
                            </a:rPr>
                            <m:t>diag</m:t>
                          </m:r>
                          <m:r>
                            <a:rPr lang="en-US" sz="2400" i="1">
                              <a:solidFill>
                                <a:schemeClr val="tx1"/>
                              </a:solidFill>
                              <a:latin typeface="Cambria Math" panose="02040503050406030204" pitchFamily="18" charset="0"/>
                              <a:cs typeface="Arial" panose="020B0604020202020204" pitchFamily="34" charset="0"/>
                            </a:rPr>
                            <m:t>(</m:t>
                          </m:r>
                          <m:r>
                            <a:rPr lang="en-US" sz="2400" i="1">
                              <a:solidFill>
                                <a:schemeClr val="tx1"/>
                              </a:solidFill>
                              <a:latin typeface="Cambria Math" panose="02040503050406030204" pitchFamily="18" charset="0"/>
                              <a:cs typeface="Arial" panose="020B0604020202020204" pitchFamily="34" charset="0"/>
                            </a:rPr>
                            <m:t>𝑙</m:t>
                          </m:r>
                        </m:e>
                        <m:sub>
                          <m:r>
                            <a:rPr lang="en-US" sz="2400" i="1">
                              <a:solidFill>
                                <a:schemeClr val="tx1"/>
                              </a:solidFill>
                              <a:latin typeface="Cambria Math" panose="02040503050406030204" pitchFamily="18" charset="0"/>
                              <a:cs typeface="Arial" panose="020B0604020202020204" pitchFamily="34" charset="0"/>
                            </a:rPr>
                            <m:t>1</m:t>
                          </m:r>
                        </m:sub>
                        <m:sup>
                          <m:r>
                            <a:rPr lang="en-US" sz="2400" i="1">
                              <a:solidFill>
                                <a:schemeClr val="tx1"/>
                              </a:solidFill>
                              <a:latin typeface="Cambria Math" panose="02040503050406030204" pitchFamily="18" charset="0"/>
                              <a:cs typeface="Arial" panose="020B0604020202020204" pitchFamily="34" charset="0"/>
                            </a:rPr>
                            <m:t>𝑛𝑒𝑤</m:t>
                          </m:r>
                        </m:sup>
                      </m:sSubSup>
                      <m:r>
                        <a:rPr lang="en-US" sz="2400" i="1">
                          <a:solidFill>
                            <a:schemeClr val="tx1"/>
                          </a:solidFill>
                          <a:latin typeface="Cambria Math" panose="02040503050406030204" pitchFamily="18" charset="0"/>
                          <a:cs typeface="Arial" panose="020B0604020202020204" pitchFamily="34" charset="0"/>
                        </a:rPr>
                        <m:t>)</m:t>
                      </m:r>
                      <m:r>
                        <a:rPr lang="en-US" sz="2400" b="0" i="1" smtClean="0">
                          <a:solidFill>
                            <a:schemeClr val="tx1"/>
                          </a:solidFill>
                          <a:latin typeface="Cambria Math" panose="02040503050406030204" pitchFamily="18" charset="0"/>
                          <a:cs typeface="Arial" panose="020B0604020202020204" pitchFamily="34" charset="0"/>
                        </a:rPr>
                        <m:t>=</m:t>
                      </m:r>
                      <m:d>
                        <m:dPr>
                          <m:begChr m:val="["/>
                          <m:endChr m:val="]"/>
                          <m:ctrlPr>
                            <a:rPr lang="en-US" sz="2400" i="1">
                              <a:solidFill>
                                <a:schemeClr val="tx1"/>
                              </a:solidFill>
                              <a:latin typeface="Cambria Math" panose="02040503050406030204" pitchFamily="18" charset="0"/>
                              <a:cs typeface="Arial" panose="020B0604020202020204" pitchFamily="34" charset="0"/>
                            </a:rPr>
                          </m:ctrlPr>
                        </m:dPr>
                        <m:e>
                          <m:m>
                            <m:mPr>
                              <m:mcs>
                                <m:mc>
                                  <m:mcPr>
                                    <m:count m:val="2"/>
                                    <m:mcJc m:val="center"/>
                                  </m:mcPr>
                                </m:mc>
                              </m:mcs>
                              <m:ctrlPr>
                                <a:rPr lang="en-US" sz="2400" i="1">
                                  <a:solidFill>
                                    <a:schemeClr val="tx1"/>
                                  </a:solidFill>
                                  <a:latin typeface="Cambria Math" panose="02040503050406030204" pitchFamily="18" charset="0"/>
                                  <a:cs typeface="Arial" panose="020B0604020202020204" pitchFamily="34" charset="0"/>
                                </a:rPr>
                              </m:ctrlPr>
                            </m:mPr>
                            <m:mr>
                              <m:e>
                                <m:r>
                                  <m:rPr>
                                    <m:brk m:alnAt="7"/>
                                  </m:rPr>
                                  <a:rPr lang="en-US" sz="2400" b="0" i="1" smtClean="0">
                                    <a:solidFill>
                                      <a:schemeClr val="tx1"/>
                                    </a:solidFill>
                                    <a:latin typeface="Cambria Math" panose="02040503050406030204" pitchFamily="18" charset="0"/>
                                    <a:cs typeface="Arial" panose="020B0604020202020204" pitchFamily="34" charset="0"/>
                                  </a:rPr>
                                  <m:t>2</m:t>
                                </m:r>
                              </m:e>
                              <m:e>
                                <m:r>
                                  <a:rPr lang="en-US" sz="2400" b="0" i="1" smtClean="0">
                                    <a:solidFill>
                                      <a:schemeClr val="tx1"/>
                                    </a:solidFill>
                                    <a:latin typeface="Cambria Math" panose="02040503050406030204" pitchFamily="18" charset="0"/>
                                    <a:cs typeface="Arial" panose="020B0604020202020204" pitchFamily="34" charset="0"/>
                                  </a:rPr>
                                  <m:t>0</m:t>
                                </m:r>
                              </m:e>
                            </m:mr>
                            <m:mr>
                              <m:e>
                                <m:r>
                                  <a:rPr lang="en-US" sz="2400" b="0" i="1" smtClean="0">
                                    <a:solidFill>
                                      <a:schemeClr val="tx1"/>
                                    </a:solidFill>
                                    <a:latin typeface="Cambria Math" panose="02040503050406030204" pitchFamily="18" charset="0"/>
                                    <a:cs typeface="Arial" panose="020B0604020202020204" pitchFamily="34" charset="0"/>
                                  </a:rPr>
                                  <m:t>0</m:t>
                                </m:r>
                              </m:e>
                              <m:e>
                                <m:r>
                                  <a:rPr lang="en-US" sz="2400" b="0" i="1" smtClean="0">
                                    <a:solidFill>
                                      <a:schemeClr val="tx1"/>
                                    </a:solidFill>
                                    <a:latin typeface="Cambria Math" panose="02040503050406030204" pitchFamily="18" charset="0"/>
                                    <a:cs typeface="Arial" panose="020B0604020202020204" pitchFamily="34" charset="0"/>
                                  </a:rPr>
                                  <m:t>2</m:t>
                                </m:r>
                              </m:e>
                            </m:mr>
                          </m:m>
                        </m:e>
                      </m:d>
                      <m:r>
                        <a:rPr lang="en-US" sz="2400" b="0" i="1" smtClean="0">
                          <a:solidFill>
                            <a:schemeClr val="tx1"/>
                          </a:solidFill>
                          <a:latin typeface="Cambria Math" panose="02040503050406030204" pitchFamily="18" charset="0"/>
                          <a:cs typeface="Arial" panose="020B0604020202020204" pitchFamily="34" charset="0"/>
                        </a:rPr>
                        <m:t>,</m:t>
                      </m:r>
                      <m:r>
                        <m:rPr>
                          <m:nor/>
                        </m:rPr>
                        <a:rPr lang="en-US" sz="2400">
                          <a:solidFill>
                            <a:prstClr val="black"/>
                          </a:solidFill>
                          <a:latin typeface="Cambria Math" panose="02040503050406030204" pitchFamily="18" charset="0"/>
                          <a:cs typeface="Arial" panose="020B0604020202020204" pitchFamily="34" charset="0"/>
                        </a:rPr>
                        <m:t>diag</m:t>
                      </m:r>
                      <m:d>
                        <m:dPr>
                          <m:ctrlPr>
                            <a:rPr lang="en-US" sz="2400" i="1">
                              <a:solidFill>
                                <a:prstClr val="black"/>
                              </a:solidFill>
                              <a:latin typeface="Cambria Math" panose="02040503050406030204" pitchFamily="18" charset="0"/>
                              <a:cs typeface="Arial" panose="020B0604020202020204" pitchFamily="34" charset="0"/>
                            </a:rPr>
                          </m:ctrlPr>
                        </m:dPr>
                        <m:e>
                          <m:sSub>
                            <m:sSubPr>
                              <m:ctrlPr>
                                <a:rPr lang="en-US" sz="2400" i="1">
                                  <a:solidFill>
                                    <a:prstClr val="black"/>
                                  </a:solidFill>
                                  <a:latin typeface="Cambria Math" panose="02040503050406030204" pitchFamily="18" charset="0"/>
                                  <a:cs typeface="Arial" panose="020B0604020202020204" pitchFamily="34" charset="0"/>
                                </a:rPr>
                              </m:ctrlPr>
                            </m:sSubPr>
                            <m:e>
                              <m:r>
                                <a:rPr lang="en-US" sz="2400" i="1">
                                  <a:solidFill>
                                    <a:prstClr val="black"/>
                                  </a:solidFill>
                                  <a:latin typeface="Cambria Math" panose="02040503050406030204" pitchFamily="18" charset="0"/>
                                  <a:cs typeface="Arial" panose="020B0604020202020204" pitchFamily="34" charset="0"/>
                                </a:rPr>
                                <m:t>𝑙</m:t>
                              </m:r>
                            </m:e>
                            <m:sub>
                              <m:r>
                                <a:rPr lang="en-US" sz="2400" b="0" i="1" smtClean="0">
                                  <a:solidFill>
                                    <a:prstClr val="black"/>
                                  </a:solidFill>
                                  <a:latin typeface="Cambria Math" panose="02040503050406030204" pitchFamily="18" charset="0"/>
                                  <a:cs typeface="Arial" panose="020B0604020202020204" pitchFamily="34" charset="0"/>
                                </a:rPr>
                                <m:t>1</m:t>
                              </m:r>
                            </m:sub>
                          </m:sSub>
                        </m:e>
                      </m:d>
                      <m:r>
                        <a:rPr lang="en-US" sz="2400" b="0" i="1" smtClean="0">
                          <a:solidFill>
                            <a:prstClr val="black"/>
                          </a:solidFill>
                          <a:latin typeface="Cambria Math" panose="02040503050406030204" pitchFamily="18" charset="0"/>
                          <a:cs typeface="Arial" panose="020B0604020202020204" pitchFamily="34" charset="0"/>
                        </a:rPr>
                        <m:t>=</m:t>
                      </m:r>
                      <m:d>
                        <m:dPr>
                          <m:begChr m:val="["/>
                          <m:endChr m:val="]"/>
                          <m:ctrlPr>
                            <a:rPr lang="en-US" sz="2400" i="1">
                              <a:latin typeface="Cambria Math" panose="02040503050406030204" pitchFamily="18" charset="0"/>
                              <a:cs typeface="Arial" panose="020B0604020202020204" pitchFamily="34" charset="0"/>
                            </a:rPr>
                          </m:ctrlPr>
                        </m:dPr>
                        <m:e>
                          <m:m>
                            <m:mPr>
                              <m:mcs>
                                <m:mc>
                                  <m:mcPr>
                                    <m:count m:val="2"/>
                                    <m:mcJc m:val="center"/>
                                  </m:mcPr>
                                </m:mc>
                              </m:mcs>
                              <m:ctrlPr>
                                <a:rPr lang="en-US" sz="2400" i="1">
                                  <a:latin typeface="Cambria Math" panose="02040503050406030204" pitchFamily="18" charset="0"/>
                                  <a:cs typeface="Arial" panose="020B0604020202020204" pitchFamily="34" charset="0"/>
                                </a:rPr>
                              </m:ctrlPr>
                            </m:mPr>
                            <m:mr>
                              <m:e>
                                <m:r>
                                  <m:rPr>
                                    <m:brk m:alnAt="7"/>
                                  </m:rPr>
                                  <a:rPr lang="en-US" sz="2400" b="0" i="1" smtClean="0">
                                    <a:latin typeface="Cambria Math" panose="02040503050406030204" pitchFamily="18" charset="0"/>
                                    <a:cs typeface="Arial" panose="020B0604020202020204" pitchFamily="34" charset="0"/>
                                  </a:rPr>
                                  <m:t>0</m:t>
                                </m:r>
                              </m:e>
                              <m:e>
                                <m:r>
                                  <a:rPr lang="en-US" sz="2400" i="1">
                                    <a:latin typeface="Cambria Math" panose="02040503050406030204" pitchFamily="18" charset="0"/>
                                    <a:cs typeface="Arial" panose="020B0604020202020204" pitchFamily="34" charset="0"/>
                                  </a:rPr>
                                  <m:t>0</m:t>
                                </m:r>
                              </m:e>
                            </m:mr>
                            <m:mr>
                              <m:e>
                                <m:r>
                                  <a:rPr lang="en-US" sz="2400" i="1">
                                    <a:latin typeface="Cambria Math" panose="02040503050406030204" pitchFamily="18" charset="0"/>
                                    <a:cs typeface="Arial" panose="020B0604020202020204" pitchFamily="34" charset="0"/>
                                  </a:rPr>
                                  <m:t>0</m:t>
                                </m:r>
                              </m:e>
                              <m:e>
                                <m:r>
                                  <a:rPr lang="en-US" sz="2400" b="0" i="1" smtClean="0">
                                    <a:latin typeface="Cambria Math" panose="02040503050406030204" pitchFamily="18" charset="0"/>
                                    <a:cs typeface="Arial" panose="020B0604020202020204" pitchFamily="34" charset="0"/>
                                  </a:rPr>
                                  <m:t>0</m:t>
                                </m:r>
                              </m:e>
                            </m:mr>
                          </m:m>
                        </m:e>
                      </m:d>
                    </m:oMath>
                  </m:oMathPara>
                </a14:m>
                <a:endParaRPr lang="en-GB" sz="2400" dirty="0">
                  <a:solidFill>
                    <a:schemeClr val="tx1"/>
                  </a:solidFill>
                  <a:latin typeface="Arial" panose="020B0604020202020204" pitchFamily="34" charset="0"/>
                  <a:cs typeface="Arial" panose="020B0604020202020204" pitchFamily="34" charset="0"/>
                </a:endParaRPr>
              </a:p>
              <a:p>
                <a:pPr marL="0" indent="0">
                  <a:buNone/>
                </a:pPr>
                <a:endParaRPr lang="en-GB" dirty="0">
                  <a:latin typeface="Arial" panose="020B0604020202020204" pitchFamily="34" charset="0"/>
                  <a:cs typeface="Arial" panose="020B0604020202020204" pitchFamily="34" charset="0"/>
                </a:endParaRPr>
              </a:p>
              <a:p>
                <a:pPr marL="0" indent="0">
                  <a:buNone/>
                </a:pPr>
                <a:r>
                  <a:rPr lang="en-GB" dirty="0">
                    <a:latin typeface="Arial" panose="020B0604020202020204" pitchFamily="34" charset="0"/>
                    <a:cs typeface="Arial" panose="020B0604020202020204" pitchFamily="34" charset="0"/>
                  </a:rPr>
                  <a:t>Inverse of a diagonal matrix</a:t>
                </a:r>
              </a:p>
              <a:p>
                <a:pPr marL="0" indent="0">
                  <a:buNone/>
                </a:pPr>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457200" lvl="1"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7BB3ECD3-A7AA-67AC-F2E4-31B68D09F46E}"/>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16407188-F9A9-997F-6361-420BA1C9ECC9}"/>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6D29C457-A771-7750-DF50-3139D9008975}"/>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39</a:t>
            </a:fld>
            <a:endParaRPr lang="en-AE" dirty="0"/>
          </a:p>
        </p:txBody>
      </p:sp>
      <p:sp>
        <p:nvSpPr>
          <p:cNvPr id="11" name="Content Placeholder 2">
            <a:extLst>
              <a:ext uri="{FF2B5EF4-FFF2-40B4-BE49-F238E27FC236}">
                <a16:creationId xmlns:a16="http://schemas.microsoft.com/office/drawing/2014/main" id="{64DB1B3A-D077-4AE6-DDCC-76305C2F4184}"/>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FCC39546-93E5-B11D-DA39-C340F31CBBE5}"/>
              </a:ext>
            </a:extLst>
          </p:cNvPr>
          <p:cNvGrpSpPr/>
          <p:nvPr/>
        </p:nvGrpSpPr>
        <p:grpSpPr>
          <a:xfrm>
            <a:off x="3091686" y="4985320"/>
            <a:ext cx="6010677" cy="1371029"/>
            <a:chOff x="2715938" y="4985320"/>
            <a:chExt cx="6010677" cy="1371029"/>
          </a:xfrm>
        </p:grpSpPr>
        <p:pic>
          <p:nvPicPr>
            <p:cNvPr id="9" name="Picture 8">
              <a:extLst>
                <a:ext uri="{FF2B5EF4-FFF2-40B4-BE49-F238E27FC236}">
                  <a16:creationId xmlns:a16="http://schemas.microsoft.com/office/drawing/2014/main" id="{ECA77F4D-F2C9-FE4C-8C72-AD81FE4BA05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tretch>
              <a:fillRect/>
            </a:stretch>
          </p:blipFill>
          <p:spPr>
            <a:xfrm>
              <a:off x="2715938" y="5011955"/>
              <a:ext cx="2386838" cy="1344394"/>
            </a:xfrm>
            <a:prstGeom prst="rect">
              <a:avLst/>
            </a:prstGeom>
          </p:spPr>
        </p:pic>
        <p:pic>
          <p:nvPicPr>
            <p:cNvPr id="12" name="Picture 11">
              <a:extLst>
                <a:ext uri="{FF2B5EF4-FFF2-40B4-BE49-F238E27FC236}">
                  <a16:creationId xmlns:a16="http://schemas.microsoft.com/office/drawing/2014/main" id="{79DDA143-BABE-4E87-EB82-462759A19AD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Lst>
            </a:blip>
            <a:stretch>
              <a:fillRect/>
            </a:stretch>
          </p:blipFill>
          <p:spPr>
            <a:xfrm>
              <a:off x="5451837" y="4985320"/>
              <a:ext cx="3274778" cy="1357115"/>
            </a:xfrm>
            <a:prstGeom prst="rect">
              <a:avLst/>
            </a:prstGeom>
          </p:spPr>
        </p:pic>
      </p:grpSp>
    </p:spTree>
    <p:extLst>
      <p:ext uri="{BB962C8B-B14F-4D97-AF65-F5344CB8AC3E}">
        <p14:creationId xmlns:p14="http://schemas.microsoft.com/office/powerpoint/2010/main" val="3553980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CC64-6101-7422-3E04-83C4E77C4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11B443-4663-CB06-B44D-1BD49330017A}"/>
              </a:ext>
            </a:extLst>
          </p:cNvPr>
          <p:cNvSpPr>
            <a:spLocks noGrp="1"/>
          </p:cNvSpPr>
          <p:nvPr>
            <p:ph type="title"/>
          </p:nvPr>
        </p:nvSpPr>
        <p:spPr>
          <a:xfrm>
            <a:off x="128081" y="83024"/>
            <a:ext cx="11935838" cy="636925"/>
          </a:xfrm>
        </p:spPr>
        <p:txBody>
          <a:bodyPr>
            <a:normAutofit fontScale="90000"/>
          </a:bodyPr>
          <a:lstStyle/>
          <a:p>
            <a:r>
              <a:rPr lang="en-US" dirty="0"/>
              <a:t>KV Cache</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7DFE22-B54E-0838-9548-73DFBC4BC468}"/>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RECALL</a:t>
                </a:r>
              </a:p>
              <a:p>
                <a:pPr algn="just"/>
                <a:r>
                  <a:rPr lang="en-GB" dirty="0">
                    <a:latin typeface="Arial" panose="020B0604020202020204" pitchFamily="34" charset="0"/>
                    <a:cs typeface="Arial" panose="020B0604020202020204" pitchFamily="34" charset="0"/>
                  </a:rPr>
                  <a:t>Attention Mechanism </a:t>
                </a:r>
              </a:p>
              <a:p>
                <a:pPr marL="45720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m:rPr>
                          <m:nor/>
                        </m:rPr>
                        <a:rPr kumimoji="0" lang="en-US" sz="2400" b="1"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Self</m:t>
                      </m:r>
                      <m:r>
                        <m:rPr>
                          <m:nor/>
                        </m:rPr>
                        <a:rPr kumimoji="0" lang="en-US" sz="2400" b="1"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m:rPr>
                          <m:nor/>
                        </m:rPr>
                        <a:rPr kumimoji="0" lang="en-US" sz="2400" b="1"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Attention</m:t>
                      </m:r>
                      <m:r>
                        <m:rPr>
                          <m:nor/>
                        </m:rPr>
                        <a:rPr kumimoji="0" lang="en-US" sz="2400" b="1"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nor/>
                        </m:rPr>
                        <a:rPr kumimoji="0" lang="en-US" sz="2400" b="1"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A</m:t>
                      </m:r>
                      <m:r>
                        <m:rPr>
                          <m:nor/>
                        </m:rPr>
                        <a:rPr kumimoji="0" lang="en-US" sz="2400" b="1"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m:rPr>
                          <m:nor/>
                        </m:rPr>
                        <a:rPr kumimoji="0" lang="en-US" sz="2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 </m:t>
                      </m:r>
                      <m:d>
                        <m:dPr>
                          <m:ctrlPr>
                            <a:rPr kumimoji="0" lang="en-US" sz="24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r>
                            <m:rPr>
                              <m:nor/>
                            </m:rPr>
                            <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softmax</m:t>
                          </m:r>
                          <m:r>
                            <a:rPr kumimoji="0" lang="en-US" sz="24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d>
                            <m:dPr>
                              <m:ctrlPr>
                                <a:rPr kumimoji="0" lang="en-US" sz="24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r>
                                <m:rPr>
                                  <m:nor/>
                                </m:rPr>
                                <a:rPr kumimoji="0" lang="en-US" sz="2400" b="1"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mask</m:t>
                              </m:r>
                              <m:d>
                                <m:dPr>
                                  <m:ctrlPr>
                                    <a:rPr kumimoji="0" lang="en-US" sz="24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f>
                                    <m:fPr>
                                      <m:ctrlPr>
                                        <a:rPr kumimoji="0" lang="en-US" sz="24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sSup>
                                        <m:sSupPr>
                                          <m:ctrlPr>
                                            <a:rPr kumimoji="0" lang="en-US" sz="24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2400" b="1"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𝐐𝐊</m:t>
                                          </m:r>
                                        </m:e>
                                        <m:sup>
                                          <m:r>
                                            <a:rPr kumimoji="0" lang="en-US" sz="2400" b="1"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𝐓</m:t>
                                          </m:r>
                                        </m:sup>
                                      </m:sSup>
                                    </m:num>
                                    <m:den>
                                      <m:rad>
                                        <m:radPr>
                                          <m:degHide m:val="on"/>
                                          <m:ctrlPr>
                                            <a:rPr kumimoji="0" lang="en-US" sz="24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radPr>
                                        <m:deg/>
                                        <m:e>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𝑑</m:t>
                                              </m:r>
                                            </m:e>
                                            <m:sub>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𝑘</m:t>
                                              </m:r>
                                            </m:sub>
                                          </m:sSub>
                                        </m:e>
                                      </m:rad>
                                    </m:den>
                                  </m:f>
                                </m:e>
                              </m:d>
                            </m:e>
                          </m:d>
                        </m:e>
                      </m:d>
                      <m:r>
                        <a:rPr kumimoji="0" lang="en-US" sz="2400" b="1"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𝐕</m:t>
                      </m:r>
                    </m:oMath>
                  </m:oMathPara>
                </a14:m>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AE"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E7DFE22-B54E-0838-9548-73DFBC4BC468}"/>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0B0CA5AD-E3FD-68A7-C8C2-B829E9C4B4F2}"/>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04182129-ACD7-0F06-368A-34471583EE53}"/>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4</a:t>
            </a:fld>
            <a:endParaRPr lang="en-AE" dirty="0"/>
          </a:p>
        </p:txBody>
      </p:sp>
      <p:grpSp>
        <p:nvGrpSpPr>
          <p:cNvPr id="6" name="Group 5">
            <a:extLst>
              <a:ext uri="{FF2B5EF4-FFF2-40B4-BE49-F238E27FC236}">
                <a16:creationId xmlns:a16="http://schemas.microsoft.com/office/drawing/2014/main" id="{3DF38D2D-D016-5C54-D844-D8495B591E4F}"/>
              </a:ext>
            </a:extLst>
          </p:cNvPr>
          <p:cNvGrpSpPr/>
          <p:nvPr/>
        </p:nvGrpSpPr>
        <p:grpSpPr>
          <a:xfrm>
            <a:off x="1040934" y="3096302"/>
            <a:ext cx="10110131" cy="3260047"/>
            <a:chOff x="1040934" y="3514929"/>
            <a:chExt cx="10110131" cy="3260047"/>
          </a:xfrm>
        </p:grpSpPr>
        <p:grpSp>
          <p:nvGrpSpPr>
            <p:cNvPr id="7" name="Group 6">
              <a:extLst>
                <a:ext uri="{FF2B5EF4-FFF2-40B4-BE49-F238E27FC236}">
                  <a16:creationId xmlns:a16="http://schemas.microsoft.com/office/drawing/2014/main" id="{6F44B2EC-548C-08A2-B05B-5A88636D9242}"/>
                </a:ext>
              </a:extLst>
            </p:cNvPr>
            <p:cNvGrpSpPr/>
            <p:nvPr/>
          </p:nvGrpSpPr>
          <p:grpSpPr>
            <a:xfrm>
              <a:off x="1040934" y="3696129"/>
              <a:ext cx="10110131" cy="3078847"/>
              <a:chOff x="1040934" y="3696129"/>
              <a:chExt cx="10110131" cy="3078847"/>
            </a:xfrm>
          </p:grpSpPr>
          <p:pic>
            <p:nvPicPr>
              <p:cNvPr id="9" name="Picture 8">
                <a:extLst>
                  <a:ext uri="{FF2B5EF4-FFF2-40B4-BE49-F238E27FC236}">
                    <a16:creationId xmlns:a16="http://schemas.microsoft.com/office/drawing/2014/main" id="{E878A848-A3CB-9116-696C-C5E24C8FA55E}"/>
                  </a:ext>
                </a:extLst>
              </p:cNvPr>
              <p:cNvPicPr>
                <a:picLocks noChangeAspect="1"/>
              </p:cNvPicPr>
              <p:nvPr/>
            </p:nvPicPr>
            <p:blipFill>
              <a:blip r:embed="rId3"/>
              <a:stretch>
                <a:fillRect/>
              </a:stretch>
            </p:blipFill>
            <p:spPr>
              <a:xfrm>
                <a:off x="3343275" y="3696129"/>
                <a:ext cx="5505450" cy="647700"/>
              </a:xfrm>
              <a:prstGeom prst="rect">
                <a:avLst/>
              </a:prstGeom>
            </p:spPr>
          </p:pic>
          <p:grpSp>
            <p:nvGrpSpPr>
              <p:cNvPr id="10" name="Group 9">
                <a:extLst>
                  <a:ext uri="{FF2B5EF4-FFF2-40B4-BE49-F238E27FC236}">
                    <a16:creationId xmlns:a16="http://schemas.microsoft.com/office/drawing/2014/main" id="{11A6F5D0-752E-62FF-4CEA-18AE39448FEA}"/>
                  </a:ext>
                </a:extLst>
              </p:cNvPr>
              <p:cNvGrpSpPr/>
              <p:nvPr/>
            </p:nvGrpSpPr>
            <p:grpSpPr>
              <a:xfrm>
                <a:off x="1040934" y="4183577"/>
                <a:ext cx="10110131" cy="2591399"/>
                <a:chOff x="823140" y="4193704"/>
                <a:chExt cx="10110131" cy="2591399"/>
              </a:xfrm>
            </p:grpSpPr>
            <p:pic>
              <p:nvPicPr>
                <p:cNvPr id="11" name="Content Placeholder 20">
                  <a:extLst>
                    <a:ext uri="{FF2B5EF4-FFF2-40B4-BE49-F238E27FC236}">
                      <a16:creationId xmlns:a16="http://schemas.microsoft.com/office/drawing/2014/main" id="{AA9012FB-2084-AE6B-8186-27CEED910F51}"/>
                    </a:ext>
                  </a:extLst>
                </p:cNvPr>
                <p:cNvPicPr>
                  <a:picLocks noChangeAspect="1"/>
                </p:cNvPicPr>
                <p:nvPr/>
              </p:nvPicPr>
              <p:blipFill>
                <a:blip r:embed="rId4"/>
                <a:stretch>
                  <a:fillRect/>
                </a:stretch>
              </p:blipFill>
              <p:spPr>
                <a:xfrm>
                  <a:off x="4471495" y="4193704"/>
                  <a:ext cx="3249010" cy="2527771"/>
                </a:xfrm>
                <a:prstGeom prst="rect">
                  <a:avLst/>
                </a:prstGeom>
              </p:spPr>
            </p:pic>
            <p:pic>
              <p:nvPicPr>
                <p:cNvPr id="12" name="Picture 11">
                  <a:extLst>
                    <a:ext uri="{FF2B5EF4-FFF2-40B4-BE49-F238E27FC236}">
                      <a16:creationId xmlns:a16="http://schemas.microsoft.com/office/drawing/2014/main" id="{EE9AE9B5-A155-3DBF-1077-855415C69B8B}"/>
                    </a:ext>
                  </a:extLst>
                </p:cNvPr>
                <p:cNvPicPr>
                  <a:picLocks noChangeAspect="1"/>
                </p:cNvPicPr>
                <p:nvPr/>
              </p:nvPicPr>
              <p:blipFill>
                <a:blip r:embed="rId5"/>
                <a:stretch>
                  <a:fillRect/>
                </a:stretch>
              </p:blipFill>
              <p:spPr>
                <a:xfrm>
                  <a:off x="8191894" y="4364083"/>
                  <a:ext cx="2741377" cy="2226991"/>
                </a:xfrm>
                <a:prstGeom prst="rect">
                  <a:avLst/>
                </a:prstGeom>
              </p:spPr>
            </p:pic>
            <p:pic>
              <p:nvPicPr>
                <p:cNvPr id="13" name="Picture 12">
                  <a:extLst>
                    <a:ext uri="{FF2B5EF4-FFF2-40B4-BE49-F238E27FC236}">
                      <a16:creationId xmlns:a16="http://schemas.microsoft.com/office/drawing/2014/main" id="{3497685B-5CFA-59B8-7CE2-8A72D17E25D8}"/>
                    </a:ext>
                  </a:extLst>
                </p:cNvPr>
                <p:cNvPicPr>
                  <a:picLocks noChangeAspect="1"/>
                </p:cNvPicPr>
                <p:nvPr/>
              </p:nvPicPr>
              <p:blipFill>
                <a:blip r:embed="rId6"/>
                <a:stretch>
                  <a:fillRect/>
                </a:stretch>
              </p:blipFill>
              <p:spPr>
                <a:xfrm>
                  <a:off x="823140" y="4257331"/>
                  <a:ext cx="3074677" cy="2527772"/>
                </a:xfrm>
                <a:prstGeom prst="rect">
                  <a:avLst/>
                </a:prstGeom>
              </p:spPr>
            </p:pic>
          </p:gr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97C053C-352C-3D90-A45E-A5AA69D6608C}"/>
                    </a:ext>
                  </a:extLst>
                </p:cNvPr>
                <p:cNvSpPr/>
                <p:nvPr/>
              </p:nvSpPr>
              <p:spPr>
                <a:xfrm>
                  <a:off x="3343275" y="3514929"/>
                  <a:ext cx="5532582" cy="6686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0" smtClean="0">
                            <a:solidFill>
                              <a:schemeClr val="tx1"/>
                            </a:solidFill>
                            <a:latin typeface="Cambria Math" panose="02040503050406030204" pitchFamily="18" charset="0"/>
                          </a:rPr>
                          <m:t>𝐐</m:t>
                        </m:r>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𝐗</m:t>
                        </m:r>
                        <m:sSup>
                          <m:sSupPr>
                            <m:ctrlPr>
                              <a:rPr lang="en-US" sz="2400" b="1" i="1" smtClean="0">
                                <a:solidFill>
                                  <a:schemeClr val="tx1"/>
                                </a:solidFill>
                                <a:latin typeface="Cambria Math" panose="02040503050406030204" pitchFamily="18" charset="0"/>
                              </a:rPr>
                            </m:ctrlPr>
                          </m:sSupPr>
                          <m:e>
                            <m:r>
                              <a:rPr lang="en-US" sz="2400" b="1" i="0" smtClean="0">
                                <a:solidFill>
                                  <a:schemeClr val="tx1"/>
                                </a:solidFill>
                                <a:latin typeface="Cambria Math" panose="02040503050406030204" pitchFamily="18" charset="0"/>
                              </a:rPr>
                              <m:t>𝐖</m:t>
                            </m:r>
                          </m:e>
                          <m:sup>
                            <m:r>
                              <m:rPr>
                                <m:sty m:val="p"/>
                              </m:rPr>
                              <a:rPr lang="en-US" sz="2400" b="0" i="0" smtClean="0">
                                <a:solidFill>
                                  <a:schemeClr val="tx1"/>
                                </a:solidFill>
                                <a:latin typeface="Cambria Math" panose="02040503050406030204" pitchFamily="18" charset="0"/>
                              </a:rPr>
                              <m:t>Q</m:t>
                            </m:r>
                          </m:sup>
                        </m:sSup>
                        <m:r>
                          <a:rPr lang="en-US" sz="2400" b="1" i="0" smtClean="0">
                            <a:solidFill>
                              <a:schemeClr val="tx1"/>
                            </a:solidFill>
                            <a:latin typeface="Cambria Math" panose="02040503050406030204" pitchFamily="18" charset="0"/>
                          </a:rPr>
                          <m:t>,  </m:t>
                        </m:r>
                        <m:r>
                          <a:rPr lang="en-US" sz="2400" b="1" i="0" smtClean="0">
                            <a:solidFill>
                              <a:schemeClr val="tx1"/>
                            </a:solidFill>
                            <a:latin typeface="Cambria Math" panose="02040503050406030204" pitchFamily="18" charset="0"/>
                          </a:rPr>
                          <m:t>𝐊</m:t>
                        </m:r>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𝐗</m:t>
                        </m:r>
                        <m:sSup>
                          <m:sSupPr>
                            <m:ctrlPr>
                              <a:rPr lang="en-US" sz="2400" b="1" i="1" smtClean="0">
                                <a:solidFill>
                                  <a:schemeClr val="tx1"/>
                                </a:solidFill>
                                <a:latin typeface="Cambria Math" panose="02040503050406030204" pitchFamily="18" charset="0"/>
                              </a:rPr>
                            </m:ctrlPr>
                          </m:sSupPr>
                          <m:e>
                            <m:r>
                              <a:rPr lang="en-US" sz="2400" b="1" i="0" smtClean="0">
                                <a:solidFill>
                                  <a:schemeClr val="tx1"/>
                                </a:solidFill>
                                <a:latin typeface="Cambria Math" panose="02040503050406030204" pitchFamily="18" charset="0"/>
                              </a:rPr>
                              <m:t>𝐖</m:t>
                            </m:r>
                          </m:e>
                          <m:sup>
                            <m:r>
                              <m:rPr>
                                <m:sty m:val="p"/>
                              </m:rPr>
                              <a:rPr lang="en-US" sz="2400" b="0" i="0" smtClean="0">
                                <a:solidFill>
                                  <a:schemeClr val="tx1"/>
                                </a:solidFill>
                                <a:latin typeface="Cambria Math" panose="02040503050406030204" pitchFamily="18" charset="0"/>
                              </a:rPr>
                              <m:t>K</m:t>
                            </m:r>
                          </m:sup>
                        </m:sSup>
                        <m:r>
                          <a:rPr lang="en-US" sz="2400" b="1" i="0" smtClean="0">
                            <a:solidFill>
                              <a:schemeClr val="tx1"/>
                            </a:solidFill>
                            <a:latin typeface="Cambria Math" panose="02040503050406030204" pitchFamily="18" charset="0"/>
                          </a:rPr>
                          <m:t>,  </m:t>
                        </m:r>
                        <m:r>
                          <a:rPr lang="en-US" sz="2400" b="1" i="0" smtClean="0">
                            <a:solidFill>
                              <a:schemeClr val="tx1"/>
                            </a:solidFill>
                            <a:latin typeface="Cambria Math" panose="02040503050406030204" pitchFamily="18" charset="0"/>
                          </a:rPr>
                          <m:t>𝐕</m:t>
                        </m:r>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𝐗</m:t>
                        </m:r>
                        <m:sSup>
                          <m:sSupPr>
                            <m:ctrlPr>
                              <a:rPr lang="en-US" sz="2400" b="1" i="1" smtClean="0">
                                <a:solidFill>
                                  <a:schemeClr val="tx1"/>
                                </a:solidFill>
                                <a:latin typeface="Cambria Math" panose="02040503050406030204" pitchFamily="18" charset="0"/>
                              </a:rPr>
                            </m:ctrlPr>
                          </m:sSupPr>
                          <m:e>
                            <m:r>
                              <a:rPr lang="en-US" sz="2400" b="1" i="0" smtClean="0">
                                <a:solidFill>
                                  <a:schemeClr val="tx1"/>
                                </a:solidFill>
                                <a:latin typeface="Cambria Math" panose="02040503050406030204" pitchFamily="18" charset="0"/>
                              </a:rPr>
                              <m:t>𝐖</m:t>
                            </m:r>
                          </m:e>
                          <m:sup>
                            <m:r>
                              <m:rPr>
                                <m:sty m:val="p"/>
                              </m:rPr>
                              <a:rPr lang="en-US" sz="2400" b="0" i="0" smtClean="0">
                                <a:solidFill>
                                  <a:schemeClr val="tx1"/>
                                </a:solidFill>
                                <a:latin typeface="Cambria Math" panose="02040503050406030204" pitchFamily="18" charset="0"/>
                              </a:rPr>
                              <m:t>V</m:t>
                            </m:r>
                          </m:sup>
                        </m:sSup>
                      </m:oMath>
                    </m:oMathPara>
                  </a14:m>
                  <a:endParaRPr lang="en-AE" sz="2400" b="1" dirty="0">
                    <a:solidFill>
                      <a:schemeClr val="tx1"/>
                    </a:solidFill>
                  </a:endParaRPr>
                </a:p>
              </p:txBody>
            </p:sp>
          </mc:Choice>
          <mc:Fallback xmlns="">
            <p:sp>
              <p:nvSpPr>
                <p:cNvPr id="7" name="Rectangle 6">
                  <a:extLst>
                    <a:ext uri="{FF2B5EF4-FFF2-40B4-BE49-F238E27FC236}">
                      <a16:creationId xmlns:a16="http://schemas.microsoft.com/office/drawing/2014/main" id="{B701A365-2957-9FE2-8836-87F93C10D14E}"/>
                    </a:ext>
                  </a:extLst>
                </p:cNvPr>
                <p:cNvSpPr>
                  <a:spLocks noRot="1" noChangeAspect="1" noMove="1" noResize="1" noEditPoints="1" noAdjustHandles="1" noChangeArrowheads="1" noChangeShapeType="1" noTextEdit="1"/>
                </p:cNvSpPr>
                <p:nvPr/>
              </p:nvSpPr>
              <p:spPr>
                <a:xfrm>
                  <a:off x="3343275" y="3514929"/>
                  <a:ext cx="5532582" cy="668647"/>
                </a:xfrm>
                <a:prstGeom prst="rect">
                  <a:avLst/>
                </a:prstGeom>
                <a:blipFill>
                  <a:blip r:embed="rId7"/>
                  <a:stretch>
                    <a:fillRect/>
                  </a:stretch>
                </a:blipFill>
                <a:ln>
                  <a:noFill/>
                </a:ln>
              </p:spPr>
              <p:txBody>
                <a:bodyPr/>
                <a:lstStyle/>
                <a:p>
                  <a:r>
                    <a:rPr lang="en-AE">
                      <a:noFill/>
                    </a:rPr>
                    <a:t> </a:t>
                  </a:r>
                </a:p>
              </p:txBody>
            </p:sp>
          </mc:Fallback>
        </mc:AlternateContent>
      </p:grpSp>
    </p:spTree>
    <p:extLst>
      <p:ext uri="{BB962C8B-B14F-4D97-AF65-F5344CB8AC3E}">
        <p14:creationId xmlns:p14="http://schemas.microsoft.com/office/powerpoint/2010/main" val="1157658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6DD04-5521-76AE-CD33-3F0164C2E7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C93D4-A8E5-BB6D-93B0-38F7FE9E1E9D}"/>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02D65A-99ED-9C6F-C164-1A32D7E0DE44}"/>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Attention Computation by blocks</a:t>
                </a:r>
              </a:p>
              <a:p>
                <a:pPr algn="just"/>
                <a:r>
                  <a:rPr lang="en-GB" dirty="0">
                    <a:latin typeface="Arial" panose="020B0604020202020204" pitchFamily="34" charset="0"/>
                    <a:cs typeface="Arial" panose="020B0604020202020204" pitchFamily="34" charset="0"/>
                  </a:rPr>
                  <a:t>We similarly update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𝑂</m:t>
                        </m:r>
                      </m:e>
                      <m:sub>
                        <m:r>
                          <a:rPr lang="en-US" b="0" i="1" smtClean="0">
                            <a:latin typeface="Cambria Math" panose="02040503050406030204" pitchFamily="18" charset="0"/>
                            <a:cs typeface="Arial" panose="020B0604020202020204" pitchFamily="34" charset="0"/>
                          </a:rPr>
                          <m:t>1</m:t>
                        </m:r>
                      </m:sub>
                    </m:sSub>
                  </m:oMath>
                </a14:m>
                <a:r>
                  <a:rPr lang="en-GB" dirty="0">
                    <a:latin typeface="Arial" panose="020B0604020202020204" pitchFamily="34" charset="0"/>
                    <a:cs typeface="Arial" panose="020B0604020202020204" pitchFamily="34" charset="0"/>
                  </a:rPr>
                  <a:t> in each iteration of the inner loop. At the end of the inner loop we have the block 1 entries of the final attention output matrix </a:t>
                </a:r>
                <a14:m>
                  <m:oMath xmlns:m="http://schemas.openxmlformats.org/officeDocument/2006/math">
                    <m:r>
                      <a:rPr lang="en-US" b="0" i="1" smtClean="0">
                        <a:latin typeface="Cambria Math" panose="02040503050406030204" pitchFamily="18" charset="0"/>
                        <a:cs typeface="Arial" panose="020B0604020202020204" pitchFamily="34" charset="0"/>
                      </a:rPr>
                      <m:t>𝑂</m:t>
                    </m:r>
                  </m:oMath>
                </a14:m>
                <a:r>
                  <a:rPr lang="en-GB" dirty="0">
                    <a:latin typeface="Arial" panose="020B0604020202020204" pitchFamily="34" charset="0"/>
                    <a:cs typeface="Arial" panose="020B0604020202020204" pitchFamily="34" charset="0"/>
                  </a:rPr>
                  <a:t>. This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𝑂</m:t>
                        </m:r>
                      </m:e>
                      <m:sub>
                        <m:r>
                          <a:rPr lang="en-US" b="0" i="1" smtClean="0">
                            <a:latin typeface="Cambria Math" panose="02040503050406030204" pitchFamily="18" charset="0"/>
                            <a:cs typeface="Arial" panose="020B0604020202020204" pitchFamily="34" charset="0"/>
                          </a:rPr>
                          <m:t>1</m:t>
                        </m:r>
                      </m:sub>
                    </m:sSub>
                  </m:oMath>
                </a14:m>
                <a:r>
                  <a:rPr lang="en-GB" dirty="0">
                    <a:latin typeface="Arial" panose="020B0604020202020204" pitchFamily="34" charset="0"/>
                    <a:cs typeface="Arial" panose="020B0604020202020204" pitchFamily="34" charset="0"/>
                  </a:rPr>
                  <a:t> is now written to HBM</a:t>
                </a:r>
              </a:p>
              <a:p>
                <a:pPr algn="just"/>
                <a:endParaRPr lang="en-GB" dirty="0">
                  <a:latin typeface="Arial" panose="020B0604020202020204" pitchFamily="34" charset="0"/>
                  <a:cs typeface="Arial" panose="020B0604020202020204" pitchFamily="34" charset="0"/>
                </a:endParaRPr>
              </a:p>
              <a:p>
                <a:pPr algn="just"/>
                <a:r>
                  <a:rPr lang="en-GB" dirty="0">
                    <a:latin typeface="Arial" panose="020B0604020202020204" pitchFamily="34" charset="0"/>
                    <a:cs typeface="Arial" panose="020B0604020202020204" pitchFamily="34" charset="0"/>
                  </a:rPr>
                  <a:t>The final attention output </a:t>
                </a:r>
                <a14:m>
                  <m:oMath xmlns:m="http://schemas.openxmlformats.org/officeDocument/2006/math">
                    <m:r>
                      <a:rPr lang="en-US" b="0" i="1" smtClean="0">
                        <a:latin typeface="Cambria Math" panose="02040503050406030204" pitchFamily="18" charset="0"/>
                        <a:cs typeface="Arial" panose="020B0604020202020204" pitchFamily="34" charset="0"/>
                      </a:rPr>
                      <m:t>𝑂</m:t>
                    </m:r>
                  </m:oMath>
                </a14:m>
                <a:r>
                  <a:rPr lang="en-GB" dirty="0">
                    <a:latin typeface="Arial" panose="020B0604020202020204" pitchFamily="34" charset="0"/>
                    <a:cs typeface="Arial" panose="020B0604020202020204" pitchFamily="34" charset="0"/>
                  </a:rPr>
                  <a:t> will have four blocks. </a:t>
                </a:r>
              </a:p>
              <a:p>
                <a:pPr algn="just"/>
                <a:endParaRPr lang="en-GB"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4"/>
                                    <m:mcJc m:val="center"/>
                                  </m:mcPr>
                                </m:mc>
                              </m:mcs>
                              <m:ctrlPr>
                                <a:rPr lang="en-US" b="0" i="1" smtClean="0">
                                  <a:latin typeface="Cambria Math" panose="02040503050406030204" pitchFamily="18" charset="0"/>
                                  <a:cs typeface="Arial" panose="020B0604020202020204" pitchFamily="34" charset="0"/>
                                </a:rPr>
                              </m:ctrlPr>
                            </m:mPr>
                            <m:mr>
                              <m:e>
                                <m:r>
                                  <a:rPr lang="en-US" b="0" i="1" smtClean="0">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mr>
                            <m:mr>
                              <m:e>
                                <m:r>
                                  <a:rPr lang="en-US" i="1">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mr>
                            <m:mr>
                              <m:e>
                                <m:r>
                                  <a:rPr lang="en-US" i="1">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mr>
                            <m:mr>
                              <m:e>
                                <m:r>
                                  <a:rPr lang="en-US" i="1">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e>
                                <m:r>
                                  <a:rPr lang="en-US" i="1">
                                    <a:latin typeface="Cambria Math" panose="02040503050406030204" pitchFamily="18" charset="0"/>
                                    <a:cs typeface="Arial" panose="020B0604020202020204" pitchFamily="34" charset="0"/>
                                  </a:rPr>
                                  <m:t>⋅</m:t>
                                </m:r>
                              </m:e>
                            </m:mr>
                          </m:m>
                        </m:e>
                      </m:d>
                    </m:oMath>
                  </m:oMathPara>
                </a14:m>
                <a:endParaRPr lang="en-GB"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8D02D65A-99ED-9C6F-C164-1A32D7E0DE44}"/>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r="-1073"/>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F6CA9FC0-8506-9ACC-75B8-FD919AD535DA}"/>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21DD4D9F-70A7-1542-7D1A-EAD301B03556}"/>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40</a:t>
            </a:fld>
            <a:endParaRPr lang="en-AE" dirty="0"/>
          </a:p>
        </p:txBody>
      </p:sp>
      <p:sp>
        <p:nvSpPr>
          <p:cNvPr id="6" name="Rectangle 5">
            <a:extLst>
              <a:ext uri="{FF2B5EF4-FFF2-40B4-BE49-F238E27FC236}">
                <a16:creationId xmlns:a16="http://schemas.microsoft.com/office/drawing/2014/main" id="{C5AB58E4-B0C6-E531-AA4A-43EC0214D9BB}"/>
              </a:ext>
            </a:extLst>
          </p:cNvPr>
          <p:cNvSpPr/>
          <p:nvPr/>
        </p:nvSpPr>
        <p:spPr>
          <a:xfrm>
            <a:off x="5664200" y="3945467"/>
            <a:ext cx="677333" cy="711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Rectangle 6">
            <a:extLst>
              <a:ext uri="{FF2B5EF4-FFF2-40B4-BE49-F238E27FC236}">
                <a16:creationId xmlns:a16="http://schemas.microsoft.com/office/drawing/2014/main" id="{9F01C8C8-2C85-84AE-D7F7-B5E634B166DE}"/>
              </a:ext>
            </a:extLst>
          </p:cNvPr>
          <p:cNvSpPr/>
          <p:nvPr/>
        </p:nvSpPr>
        <p:spPr>
          <a:xfrm>
            <a:off x="6553200" y="3945467"/>
            <a:ext cx="677333" cy="711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8" name="Rectangle 7">
            <a:extLst>
              <a:ext uri="{FF2B5EF4-FFF2-40B4-BE49-F238E27FC236}">
                <a16:creationId xmlns:a16="http://schemas.microsoft.com/office/drawing/2014/main" id="{5EBDD1B2-03C5-7041-DC68-782C093D14B0}"/>
              </a:ext>
            </a:extLst>
          </p:cNvPr>
          <p:cNvSpPr/>
          <p:nvPr/>
        </p:nvSpPr>
        <p:spPr>
          <a:xfrm>
            <a:off x="5664200" y="4795308"/>
            <a:ext cx="677333" cy="711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9" name="Rectangle 8">
            <a:extLst>
              <a:ext uri="{FF2B5EF4-FFF2-40B4-BE49-F238E27FC236}">
                <a16:creationId xmlns:a16="http://schemas.microsoft.com/office/drawing/2014/main" id="{6854E16D-EBF1-AD6B-8780-E63515BCCDD3}"/>
              </a:ext>
            </a:extLst>
          </p:cNvPr>
          <p:cNvSpPr/>
          <p:nvPr/>
        </p:nvSpPr>
        <p:spPr>
          <a:xfrm>
            <a:off x="6553199" y="4795308"/>
            <a:ext cx="677333" cy="711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13C330C-BC17-30A7-83EC-CD567F1E4582}"/>
                  </a:ext>
                </a:extLst>
              </p:cNvPr>
              <p:cNvSpPr txBox="1"/>
              <p:nvPr/>
            </p:nvSpPr>
            <p:spPr>
              <a:xfrm>
                <a:off x="5763601" y="3576135"/>
                <a:ext cx="4785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oMath>
                  </m:oMathPara>
                </a14:m>
                <a:endParaRPr lang="en-AE" dirty="0"/>
              </a:p>
            </p:txBody>
          </p:sp>
        </mc:Choice>
        <mc:Fallback xmlns="">
          <p:sp>
            <p:nvSpPr>
              <p:cNvPr id="10" name="TextBox 9">
                <a:extLst>
                  <a:ext uri="{FF2B5EF4-FFF2-40B4-BE49-F238E27FC236}">
                    <a16:creationId xmlns:a16="http://schemas.microsoft.com/office/drawing/2014/main" id="{313C330C-BC17-30A7-83EC-CD567F1E4582}"/>
                  </a:ext>
                </a:extLst>
              </p:cNvPr>
              <p:cNvSpPr txBox="1">
                <a:spLocks noRot="1" noChangeAspect="1" noMove="1" noResize="1" noEditPoints="1" noAdjustHandles="1" noChangeArrowheads="1" noChangeShapeType="1" noTextEdit="1"/>
              </p:cNvSpPr>
              <p:nvPr/>
            </p:nvSpPr>
            <p:spPr>
              <a:xfrm>
                <a:off x="5763601" y="3576135"/>
                <a:ext cx="478529" cy="369332"/>
              </a:xfrm>
              <a:prstGeom prst="rect">
                <a:avLst/>
              </a:prstGeom>
              <a:blipFill>
                <a:blip r:embed="rId3"/>
                <a:stretch>
                  <a:fillRect/>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540272-D5B5-5C9D-BE6D-609517531BBB}"/>
                  </a:ext>
                </a:extLst>
              </p:cNvPr>
              <p:cNvSpPr txBox="1"/>
              <p:nvPr/>
            </p:nvSpPr>
            <p:spPr>
              <a:xfrm>
                <a:off x="6652600" y="3559216"/>
                <a:ext cx="483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oMath>
                  </m:oMathPara>
                </a14:m>
                <a:endParaRPr lang="en-AE" dirty="0"/>
              </a:p>
            </p:txBody>
          </p:sp>
        </mc:Choice>
        <mc:Fallback xmlns="">
          <p:sp>
            <p:nvSpPr>
              <p:cNvPr id="12" name="TextBox 11">
                <a:extLst>
                  <a:ext uri="{FF2B5EF4-FFF2-40B4-BE49-F238E27FC236}">
                    <a16:creationId xmlns:a16="http://schemas.microsoft.com/office/drawing/2014/main" id="{0F540272-D5B5-5C9D-BE6D-609517531BBB}"/>
                  </a:ext>
                </a:extLst>
              </p:cNvPr>
              <p:cNvSpPr txBox="1">
                <a:spLocks noRot="1" noChangeAspect="1" noMove="1" noResize="1" noEditPoints="1" noAdjustHandles="1" noChangeArrowheads="1" noChangeShapeType="1" noTextEdit="1"/>
              </p:cNvSpPr>
              <p:nvPr/>
            </p:nvSpPr>
            <p:spPr>
              <a:xfrm>
                <a:off x="6652600" y="3559216"/>
                <a:ext cx="483850" cy="369332"/>
              </a:xfrm>
              <a:prstGeom prst="rect">
                <a:avLst/>
              </a:prstGeom>
              <a:blipFill>
                <a:blip r:embed="rId4"/>
                <a:stretch>
                  <a:fillRect/>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B770E57-AD72-49A6-82F9-B0F9BA20ADA5}"/>
                  </a:ext>
                </a:extLst>
              </p:cNvPr>
              <p:cNvSpPr txBox="1"/>
              <p:nvPr/>
            </p:nvSpPr>
            <p:spPr>
              <a:xfrm>
                <a:off x="5763601" y="5460483"/>
                <a:ext cx="483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3</m:t>
                          </m:r>
                        </m:sub>
                      </m:sSub>
                    </m:oMath>
                  </m:oMathPara>
                </a14:m>
                <a:endParaRPr lang="en-AE" dirty="0"/>
              </a:p>
            </p:txBody>
          </p:sp>
        </mc:Choice>
        <mc:Fallback xmlns="">
          <p:sp>
            <p:nvSpPr>
              <p:cNvPr id="13" name="TextBox 12">
                <a:extLst>
                  <a:ext uri="{FF2B5EF4-FFF2-40B4-BE49-F238E27FC236}">
                    <a16:creationId xmlns:a16="http://schemas.microsoft.com/office/drawing/2014/main" id="{FB770E57-AD72-49A6-82F9-B0F9BA20ADA5}"/>
                  </a:ext>
                </a:extLst>
              </p:cNvPr>
              <p:cNvSpPr txBox="1">
                <a:spLocks noRot="1" noChangeAspect="1" noMove="1" noResize="1" noEditPoints="1" noAdjustHandles="1" noChangeArrowheads="1" noChangeShapeType="1" noTextEdit="1"/>
              </p:cNvSpPr>
              <p:nvPr/>
            </p:nvSpPr>
            <p:spPr>
              <a:xfrm>
                <a:off x="5763601" y="5460483"/>
                <a:ext cx="483850" cy="369332"/>
              </a:xfrm>
              <a:prstGeom prst="rect">
                <a:avLst/>
              </a:prstGeom>
              <a:blipFill>
                <a:blip r:embed="rId5"/>
                <a:stretch>
                  <a:fillRect/>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1B0752-7837-6E2C-5ED2-DC9627F0666C}"/>
                  </a:ext>
                </a:extLst>
              </p:cNvPr>
              <p:cNvSpPr txBox="1"/>
              <p:nvPr/>
            </p:nvSpPr>
            <p:spPr>
              <a:xfrm>
                <a:off x="6649940" y="5477381"/>
                <a:ext cx="4739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4</m:t>
                          </m:r>
                        </m:sub>
                      </m:sSub>
                    </m:oMath>
                  </m:oMathPara>
                </a14:m>
                <a:endParaRPr lang="en-AE" dirty="0"/>
              </a:p>
            </p:txBody>
          </p:sp>
        </mc:Choice>
        <mc:Fallback xmlns="">
          <p:sp>
            <p:nvSpPr>
              <p:cNvPr id="14" name="TextBox 13">
                <a:extLst>
                  <a:ext uri="{FF2B5EF4-FFF2-40B4-BE49-F238E27FC236}">
                    <a16:creationId xmlns:a16="http://schemas.microsoft.com/office/drawing/2014/main" id="{011B0752-7837-6E2C-5ED2-DC9627F0666C}"/>
                  </a:ext>
                </a:extLst>
              </p:cNvPr>
              <p:cNvSpPr txBox="1">
                <a:spLocks noRot="1" noChangeAspect="1" noMove="1" noResize="1" noEditPoints="1" noAdjustHandles="1" noChangeArrowheads="1" noChangeShapeType="1" noTextEdit="1"/>
              </p:cNvSpPr>
              <p:nvPr/>
            </p:nvSpPr>
            <p:spPr>
              <a:xfrm>
                <a:off x="6649940" y="5477381"/>
                <a:ext cx="473976" cy="369332"/>
              </a:xfrm>
              <a:prstGeom prst="rect">
                <a:avLst/>
              </a:prstGeom>
              <a:blipFill>
                <a:blip r:embed="rId6"/>
                <a:stretch>
                  <a:fillRect/>
                </a:stretch>
              </a:blipFill>
            </p:spPr>
            <p:txBody>
              <a:bodyPr/>
              <a:lstStyle/>
              <a:p>
                <a:r>
                  <a:rPr lang="en-AE">
                    <a:noFill/>
                  </a:rPr>
                  <a:t> </a:t>
                </a:r>
              </a:p>
            </p:txBody>
          </p:sp>
        </mc:Fallback>
      </mc:AlternateContent>
    </p:spTree>
    <p:extLst>
      <p:ext uri="{BB962C8B-B14F-4D97-AF65-F5344CB8AC3E}">
        <p14:creationId xmlns:p14="http://schemas.microsoft.com/office/powerpoint/2010/main" val="3115764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4907F-D6F5-599D-D355-6635E68AE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48F978-0344-AFD4-CAB2-8238198F1C2E}"/>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p:sp>
        <p:nvSpPr>
          <p:cNvPr id="3" name="Content Placeholder 2">
            <a:extLst>
              <a:ext uri="{FF2B5EF4-FFF2-40B4-BE49-F238E27FC236}">
                <a16:creationId xmlns:a16="http://schemas.microsoft.com/office/drawing/2014/main" id="{A2E1E9ED-F120-AF26-C545-5A0CD923F34C}"/>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Tiling: Attention Computation by blocks</a:t>
            </a:r>
          </a:p>
          <a:p>
            <a:pPr marL="0" indent="0" algn="just">
              <a:buNone/>
            </a:pPr>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615B5E7A-2A1C-BEAB-CC85-92399FDE6DBB}"/>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05BC9D40-85C8-98F2-602B-A5399F6A42A0}"/>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41</a:t>
            </a:fld>
            <a:endParaRPr lang="en-AE" dirty="0"/>
          </a:p>
        </p:txBody>
      </p:sp>
      <p:pic>
        <p:nvPicPr>
          <p:cNvPr id="10" name="Picture 9">
            <a:extLst>
              <a:ext uri="{FF2B5EF4-FFF2-40B4-BE49-F238E27FC236}">
                <a16:creationId xmlns:a16="http://schemas.microsoft.com/office/drawing/2014/main" id="{DF22D1E1-25C3-340E-8855-4406A1BD554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48911" y="1709534"/>
            <a:ext cx="4592536" cy="4570736"/>
          </a:xfrm>
          <a:prstGeom prst="rect">
            <a:avLst/>
          </a:prstGeom>
        </p:spPr>
      </p:pic>
      <p:sp>
        <p:nvSpPr>
          <p:cNvPr id="11" name="Content Placeholder 2">
            <a:extLst>
              <a:ext uri="{FF2B5EF4-FFF2-40B4-BE49-F238E27FC236}">
                <a16:creationId xmlns:a16="http://schemas.microsoft.com/office/drawing/2014/main" id="{A4D1A4E4-2D61-4D25-86EC-6E9D542A3E94}"/>
              </a:ext>
            </a:extLst>
          </p:cNvPr>
          <p:cNvSpPr txBox="1">
            <a:spLocks/>
          </p:cNvSpPr>
          <p:nvPr/>
        </p:nvSpPr>
        <p:spPr>
          <a:xfrm>
            <a:off x="5562277" y="1540201"/>
            <a:ext cx="6630885" cy="4442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4585BC-27F0-9F30-D6CB-9C5F88BF10A2}"/>
                  </a:ext>
                </a:extLst>
              </p:cNvPr>
              <p:cNvSpPr txBox="1"/>
              <p:nvPr/>
            </p:nvSpPr>
            <p:spPr>
              <a:xfrm>
                <a:off x="5016284" y="1616509"/>
                <a:ext cx="7258050" cy="5032981"/>
              </a:xfrm>
              <a:prstGeom prst="rect">
                <a:avLst/>
              </a:prstGeom>
              <a:noFill/>
            </p:spPr>
            <p:txBody>
              <a:bodyPr wrap="square">
                <a:spAutoFit/>
              </a:bodyPr>
              <a:lstStyle/>
              <a:p>
                <a:pPr lvl="1" algn="just">
                  <a:lnSpc>
                    <a:spcPct val="90000"/>
                  </a:lnSpc>
                  <a:spcBef>
                    <a:spcPts val="500"/>
                  </a:spcBef>
                  <a:defRPr/>
                </a:pPr>
                <a:r>
                  <a:rPr lang="en-GB" dirty="0">
                    <a:solidFill>
                      <a:prstClr val="black"/>
                    </a:solidFill>
                    <a:latin typeface="Arial" panose="020B0604020202020204" pitchFamily="34" charset="0"/>
                    <a:cs typeface="Arial" panose="020B0604020202020204" pitchFamily="34" charset="0"/>
                  </a:rPr>
                  <a:t>For all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𝐾</m:t>
                        </m:r>
                      </m:e>
                      <m:sub>
                        <m:r>
                          <a:rPr lang="en-US" i="1">
                            <a:solidFill>
                              <a:prstClr val="black"/>
                            </a:solidFill>
                            <a:latin typeface="Cambria Math" panose="02040503050406030204" pitchFamily="18" charset="0"/>
                            <a:cs typeface="Arial" panose="020B0604020202020204" pitchFamily="34" charset="0"/>
                          </a:rPr>
                          <m:t>𝑗</m:t>
                        </m:r>
                      </m:sub>
                    </m:sSub>
                  </m:oMath>
                </a14:m>
                <a:r>
                  <a:rPr lang="en-GB" dirty="0">
                    <a:solidFill>
                      <a:prstClr val="black"/>
                    </a:solidFill>
                    <a:latin typeface="Arial" panose="020B0604020202020204" pitchFamily="34" charset="0"/>
                    <a:cs typeface="Arial" panose="020B0604020202020204" pitchFamily="34" charset="0"/>
                  </a:rPr>
                  <a:t> and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𝑉</m:t>
                        </m:r>
                      </m:e>
                      <m:sub>
                        <m:r>
                          <a:rPr lang="en-US" i="1">
                            <a:solidFill>
                              <a:prstClr val="black"/>
                            </a:solidFill>
                            <a:latin typeface="Cambria Math" panose="02040503050406030204" pitchFamily="18" charset="0"/>
                            <a:cs typeface="Arial" panose="020B0604020202020204" pitchFamily="34" charset="0"/>
                          </a:rPr>
                          <m:t>𝑗</m:t>
                        </m:r>
                      </m:sub>
                    </m:sSub>
                  </m:oMath>
                </a14:m>
                <a:r>
                  <a:rPr lang="en-GB" dirty="0">
                    <a:solidFill>
                      <a:prstClr val="black"/>
                    </a:solidFill>
                    <a:latin typeface="Arial" panose="020B0604020202020204" pitchFamily="34" charset="0"/>
                    <a:cs typeface="Arial" panose="020B0604020202020204" pitchFamily="34" charset="0"/>
                  </a:rPr>
                  <a:t>:</a:t>
                </a:r>
              </a:p>
              <a:p>
                <a:pPr lvl="1" algn="just">
                  <a:lnSpc>
                    <a:spcPct val="90000"/>
                  </a:lnSpc>
                  <a:spcBef>
                    <a:spcPts val="500"/>
                  </a:spcBef>
                  <a:defRPr/>
                </a:pPr>
                <a:r>
                  <a:rPr lang="en-GB" dirty="0">
                    <a:solidFill>
                      <a:prstClr val="black"/>
                    </a:solidFill>
                    <a:latin typeface="Arial" panose="020B0604020202020204" pitchFamily="34" charset="0"/>
                    <a:cs typeface="Arial" panose="020B0604020202020204" pitchFamily="34" charset="0"/>
                  </a:rPr>
                  <a:t>	initialize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GB" i="1">
                            <a:solidFill>
                              <a:prstClr val="black"/>
                            </a:solidFill>
                            <a:latin typeface="Cambria Math" panose="02040503050406030204" pitchFamily="18" charset="0"/>
                            <a:cs typeface="Arial" panose="020B0604020202020204" pitchFamily="34" charset="0"/>
                          </a:rPr>
                          <m:t>𝑗</m:t>
                        </m:r>
                      </m:sub>
                    </m:sSub>
                    <m:r>
                      <a:rPr lang="en-US" i="1">
                        <a:solidFill>
                          <a:prstClr val="black"/>
                        </a:solidFill>
                        <a:latin typeface="Cambria Math" panose="02040503050406030204" pitchFamily="18" charset="0"/>
                        <a:cs typeface="Arial" panose="020B0604020202020204" pitchFamily="34" charset="0"/>
                      </a:rPr>
                      <m:t>=−∞ ,  </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𝑙</m:t>
                        </m:r>
                      </m:e>
                      <m:sub>
                        <m:r>
                          <a:rPr lang="en-GB" i="1">
                            <a:solidFill>
                              <a:prstClr val="black"/>
                            </a:solidFill>
                            <a:latin typeface="Cambria Math" panose="02040503050406030204" pitchFamily="18" charset="0"/>
                            <a:cs typeface="Arial" panose="020B0604020202020204" pitchFamily="34" charset="0"/>
                          </a:rPr>
                          <m:t>𝑗</m:t>
                        </m:r>
                      </m:sub>
                    </m:sSub>
                    <m:r>
                      <a:rPr lang="en-US" i="1">
                        <a:solidFill>
                          <a:prstClr val="black"/>
                        </a:solidFill>
                        <a:latin typeface="Cambria Math" panose="02040503050406030204" pitchFamily="18" charset="0"/>
                        <a:cs typeface="Arial" panose="020B0604020202020204" pitchFamily="34" charset="0"/>
                      </a:rPr>
                      <m:t>=0,  </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𝑂</m:t>
                        </m:r>
                      </m:e>
                      <m:sub>
                        <m:r>
                          <a:rPr lang="en-GB" i="1">
                            <a:solidFill>
                              <a:prstClr val="black"/>
                            </a:solidFill>
                            <a:latin typeface="Cambria Math" panose="02040503050406030204" pitchFamily="18" charset="0"/>
                            <a:cs typeface="Arial" panose="020B0604020202020204" pitchFamily="34" charset="0"/>
                          </a:rPr>
                          <m:t>𝑗</m:t>
                        </m:r>
                      </m:sub>
                    </m:sSub>
                    <m:r>
                      <a:rPr lang="en-US" i="1">
                        <a:solidFill>
                          <a:prstClr val="black"/>
                        </a:solidFill>
                        <a:latin typeface="Cambria Math" panose="02040503050406030204" pitchFamily="18" charset="0"/>
                        <a:cs typeface="Arial" panose="020B0604020202020204" pitchFamily="34" charset="0"/>
                      </a:rPr>
                      <m:t>= </m:t>
                    </m:r>
                    <m:r>
                      <m:rPr>
                        <m:nor/>
                      </m:rPr>
                      <a:rPr lang="en-US">
                        <a:solidFill>
                          <a:prstClr val="black"/>
                        </a:solidFill>
                        <a:latin typeface="Cambria Math" panose="02040503050406030204" pitchFamily="18" charset="0"/>
                        <a:cs typeface="Arial" panose="020B0604020202020204" pitchFamily="34" charset="0"/>
                      </a:rPr>
                      <m:t>zero</m:t>
                    </m:r>
                    <m:r>
                      <m:rPr>
                        <m:nor/>
                      </m:rPr>
                      <a:rPr lang="en-US">
                        <a:solidFill>
                          <a:prstClr val="black"/>
                        </a:solidFill>
                        <a:latin typeface="Cambria Math" panose="02040503050406030204" pitchFamily="18" charset="0"/>
                        <a:cs typeface="Arial" panose="020B0604020202020204" pitchFamily="34" charset="0"/>
                      </a:rPr>
                      <m:t> </m:t>
                    </m:r>
                    <m:r>
                      <m:rPr>
                        <m:nor/>
                      </m:rPr>
                      <a:rPr lang="en-US">
                        <a:solidFill>
                          <a:prstClr val="black"/>
                        </a:solidFill>
                        <a:latin typeface="Cambria Math" panose="02040503050406030204" pitchFamily="18" charset="0"/>
                        <a:cs typeface="Arial" panose="020B0604020202020204" pitchFamily="34" charset="0"/>
                      </a:rPr>
                      <m:t>matrix</m:t>
                    </m:r>
                  </m:oMath>
                </a14:m>
                <a:endParaRPr lang="en-GB" dirty="0">
                  <a:solidFill>
                    <a:prstClr val="black"/>
                  </a:solidFill>
                  <a:latin typeface="Arial" panose="020B0604020202020204" pitchFamily="34" charset="0"/>
                  <a:cs typeface="Arial" panose="020B0604020202020204" pitchFamily="34" charset="0"/>
                </a:endParaRPr>
              </a:p>
              <a:p>
                <a:pPr lvl="1" algn="just">
                  <a:lnSpc>
                    <a:spcPct val="90000"/>
                  </a:lnSpc>
                  <a:spcBef>
                    <a:spcPts val="500"/>
                  </a:spcBef>
                  <a:defRPr/>
                </a:pPr>
                <a:r>
                  <a:rPr lang="en-GB" dirty="0">
                    <a:solidFill>
                      <a:prstClr val="black"/>
                    </a:solidFill>
                    <a:latin typeface="Arial" panose="020B0604020202020204" pitchFamily="34" charset="0"/>
                    <a:cs typeface="Arial" panose="020B0604020202020204" pitchFamily="34" charset="0"/>
                  </a:rPr>
                  <a:t>	For all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𝑄</m:t>
                        </m:r>
                      </m:e>
                      <m:sub>
                        <m:r>
                          <a:rPr lang="en-US" i="1">
                            <a:solidFill>
                              <a:prstClr val="black"/>
                            </a:solidFill>
                            <a:latin typeface="Cambria Math" panose="02040503050406030204" pitchFamily="18" charset="0"/>
                            <a:cs typeface="Arial" panose="020B0604020202020204" pitchFamily="34" charset="0"/>
                          </a:rPr>
                          <m:t>𝑖</m:t>
                        </m:r>
                      </m:sub>
                    </m:sSub>
                  </m:oMath>
                </a14:m>
                <a:r>
                  <a:rPr lang="en-GB" dirty="0">
                    <a:solidFill>
                      <a:prstClr val="black"/>
                    </a:solidFill>
                    <a:latin typeface="Arial" panose="020B0604020202020204" pitchFamily="34" charset="0"/>
                    <a:cs typeface="Arial" panose="020B0604020202020204" pitchFamily="34" charset="0"/>
                  </a:rPr>
                  <a:t>: </a:t>
                </a:r>
              </a:p>
              <a:p>
                <a:pPr lvl="1" algn="just">
                  <a:lnSpc>
                    <a:spcPct val="90000"/>
                  </a:lnSpc>
                  <a:spcBef>
                    <a:spcPts val="500"/>
                  </a:spcBef>
                  <a:defRPr/>
                </a:pPr>
                <a:r>
                  <a:rPr lang="en-GB" dirty="0">
                    <a:solidFill>
                      <a:prstClr val="black"/>
                    </a:solidFill>
                    <a:latin typeface="Arial" panose="020B0604020202020204" pitchFamily="34" charset="0"/>
                    <a:cs typeface="Arial" panose="020B0604020202020204" pitchFamily="34" charset="0"/>
                  </a:rPr>
                  <a:t>		load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𝑗</m:t>
                        </m:r>
                      </m:sub>
                    </m:sSub>
                  </m:oMath>
                </a14:m>
                <a:r>
                  <a:rPr lang="en-GB" dirty="0">
                    <a:solidFill>
                      <a:prstClr val="black"/>
                    </a:solidFill>
                    <a:latin typeface="Arial" panose="020B0604020202020204" pitchFamily="34" charset="0"/>
                    <a:cs typeface="Arial" panose="020B0604020202020204" pitchFamily="34" charset="0"/>
                  </a:rPr>
                  <a:t>,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𝑙</m:t>
                        </m:r>
                      </m:e>
                      <m:sub>
                        <m:r>
                          <a:rPr lang="en-US" i="1">
                            <a:solidFill>
                              <a:prstClr val="black"/>
                            </a:solidFill>
                            <a:latin typeface="Cambria Math" panose="02040503050406030204" pitchFamily="18" charset="0"/>
                            <a:cs typeface="Arial" panose="020B0604020202020204" pitchFamily="34" charset="0"/>
                          </a:rPr>
                          <m:t>𝑗</m:t>
                        </m:r>
                      </m:sub>
                    </m:sSub>
                  </m:oMath>
                </a14:m>
                <a:r>
                  <a:rPr lang="en-GB" dirty="0">
                    <a:solidFill>
                      <a:prstClr val="black"/>
                    </a:solidFill>
                    <a:latin typeface="Arial" panose="020B0604020202020204" pitchFamily="34" charset="0"/>
                    <a:cs typeface="Arial" panose="020B0604020202020204" pitchFamily="34" charset="0"/>
                  </a:rPr>
                  <a:t> from HBM</a:t>
                </a:r>
              </a:p>
              <a:p>
                <a:pPr lvl="1" algn="just">
                  <a:lnSpc>
                    <a:spcPct val="90000"/>
                  </a:lnSpc>
                  <a:spcBef>
                    <a:spcPts val="500"/>
                  </a:spcBef>
                  <a:defRPr/>
                </a:pPr>
                <a:r>
                  <a:rPr lang="en-GB" dirty="0">
                    <a:solidFill>
                      <a:prstClr val="black"/>
                    </a:solidFill>
                    <a:latin typeface="Arial" panose="020B0604020202020204" pitchFamily="34" charset="0"/>
                    <a:cs typeface="Arial" panose="020B0604020202020204" pitchFamily="34" charset="0"/>
                  </a:rPr>
                  <a:t>		compute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𝑆</m:t>
                        </m:r>
                      </m:e>
                      <m:sub>
                        <m:r>
                          <a:rPr lang="en-GB" i="1">
                            <a:solidFill>
                              <a:prstClr val="black"/>
                            </a:solidFill>
                            <a:latin typeface="Cambria Math" panose="02040503050406030204" pitchFamily="18" charset="0"/>
                            <a:cs typeface="Arial" panose="020B0604020202020204" pitchFamily="34" charset="0"/>
                          </a:rPr>
                          <m:t>𝑗</m:t>
                        </m:r>
                        <m:r>
                          <a:rPr lang="en-US" i="1">
                            <a:solidFill>
                              <a:prstClr val="black"/>
                            </a:solidFill>
                            <a:latin typeface="Cambria Math" panose="02040503050406030204" pitchFamily="18" charset="0"/>
                            <a:cs typeface="Arial" panose="020B0604020202020204" pitchFamily="34" charset="0"/>
                          </a:rPr>
                          <m:t>,</m:t>
                        </m:r>
                        <m:r>
                          <a:rPr lang="en-US" i="1">
                            <a:solidFill>
                              <a:prstClr val="black"/>
                            </a:solidFill>
                            <a:latin typeface="Cambria Math" panose="02040503050406030204" pitchFamily="18" charset="0"/>
                            <a:cs typeface="Arial" panose="020B0604020202020204" pitchFamily="34" charset="0"/>
                          </a:rPr>
                          <m:t>𝑖</m:t>
                        </m:r>
                      </m:sub>
                    </m:sSub>
                    <m:r>
                      <a:rPr lang="en-US" i="1">
                        <a:solidFill>
                          <a:prstClr val="black"/>
                        </a:solidFill>
                        <a:latin typeface="Cambria Math" panose="02040503050406030204" pitchFamily="18" charset="0"/>
                        <a:cs typeface="Arial" panose="020B0604020202020204" pitchFamily="34" charset="0"/>
                      </a:rPr>
                      <m:t>=</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𝑄</m:t>
                        </m:r>
                      </m:e>
                      <m:sub>
                        <m:r>
                          <a:rPr lang="en-US" i="1">
                            <a:solidFill>
                              <a:prstClr val="black"/>
                            </a:solidFill>
                            <a:latin typeface="Cambria Math" panose="02040503050406030204" pitchFamily="18" charset="0"/>
                            <a:cs typeface="Arial" panose="020B0604020202020204" pitchFamily="34" charset="0"/>
                          </a:rPr>
                          <m:t>𝑖</m:t>
                        </m:r>
                      </m:sub>
                    </m:sSub>
                    <m:sSubSup>
                      <m:sSubSupPr>
                        <m:ctrlPr>
                          <a:rPr lang="en-US" i="1">
                            <a:solidFill>
                              <a:prstClr val="black"/>
                            </a:solidFill>
                            <a:latin typeface="Cambria Math" panose="02040503050406030204" pitchFamily="18" charset="0"/>
                            <a:cs typeface="Arial" panose="020B0604020202020204" pitchFamily="34" charset="0"/>
                          </a:rPr>
                        </m:ctrlPr>
                      </m:sSubSupPr>
                      <m:e>
                        <m:r>
                          <a:rPr lang="en-US" i="1">
                            <a:solidFill>
                              <a:prstClr val="black"/>
                            </a:solidFill>
                            <a:latin typeface="Cambria Math" panose="02040503050406030204" pitchFamily="18" charset="0"/>
                            <a:cs typeface="Arial" panose="020B0604020202020204" pitchFamily="34" charset="0"/>
                          </a:rPr>
                          <m:t>𝐾</m:t>
                        </m:r>
                      </m:e>
                      <m:sub>
                        <m:r>
                          <a:rPr lang="en-GB" i="1">
                            <a:solidFill>
                              <a:prstClr val="black"/>
                            </a:solidFill>
                            <a:latin typeface="Cambria Math" panose="02040503050406030204" pitchFamily="18" charset="0"/>
                            <a:cs typeface="Arial" panose="020B0604020202020204" pitchFamily="34" charset="0"/>
                          </a:rPr>
                          <m:t>𝑗</m:t>
                        </m:r>
                      </m:sub>
                      <m:sup>
                        <m:r>
                          <a:rPr lang="en-US" i="1">
                            <a:solidFill>
                              <a:prstClr val="black"/>
                            </a:solidFill>
                            <a:latin typeface="Cambria Math" panose="02040503050406030204" pitchFamily="18" charset="0"/>
                            <a:cs typeface="Arial" panose="020B0604020202020204" pitchFamily="34" charset="0"/>
                          </a:rPr>
                          <m:t>𝑇</m:t>
                        </m:r>
                      </m:sup>
                    </m:sSubSup>
                  </m:oMath>
                </a14:m>
                <a:endParaRPr lang="en-GB" dirty="0">
                  <a:solidFill>
                    <a:prstClr val="black"/>
                  </a:solidFill>
                  <a:latin typeface="Arial" panose="020B0604020202020204" pitchFamily="34" charset="0"/>
                  <a:cs typeface="Arial" panose="020B0604020202020204" pitchFamily="34" charset="0"/>
                </a:endParaRPr>
              </a:p>
              <a:p>
                <a:pPr lvl="1" algn="just">
                  <a:lnSpc>
                    <a:spcPct val="90000"/>
                  </a:lnSpc>
                  <a:spcBef>
                    <a:spcPts val="500"/>
                  </a:spcBef>
                  <a:defRPr/>
                </a:pPr>
                <a:r>
                  <a:rPr lang="en-GB" dirty="0">
                    <a:solidFill>
                      <a:prstClr val="black"/>
                    </a:solidFill>
                    <a:latin typeface="Arial" panose="020B0604020202020204" pitchFamily="34" charset="0"/>
                    <a:cs typeface="Arial" panose="020B0604020202020204" pitchFamily="34" charset="0"/>
                  </a:rPr>
                  <a:t>		compute row max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GB" i="1">
                            <a:solidFill>
                              <a:prstClr val="black"/>
                            </a:solidFill>
                            <a:latin typeface="Cambria Math" panose="02040503050406030204" pitchFamily="18" charset="0"/>
                            <a:cs typeface="Arial" panose="020B0604020202020204" pitchFamily="34" charset="0"/>
                          </a:rPr>
                          <m:t>𝑗</m:t>
                        </m:r>
                        <m:r>
                          <a:rPr lang="en-US" i="1">
                            <a:solidFill>
                              <a:prstClr val="black"/>
                            </a:solidFill>
                            <a:latin typeface="Cambria Math" panose="02040503050406030204" pitchFamily="18" charset="0"/>
                            <a:cs typeface="Arial" panose="020B0604020202020204" pitchFamily="34" charset="0"/>
                          </a:rPr>
                          <m:t>,</m:t>
                        </m:r>
                        <m:r>
                          <a:rPr lang="en-US" i="1">
                            <a:solidFill>
                              <a:prstClr val="black"/>
                            </a:solidFill>
                            <a:latin typeface="Cambria Math" panose="02040503050406030204" pitchFamily="18" charset="0"/>
                            <a:cs typeface="Arial" panose="020B0604020202020204" pitchFamily="34" charset="0"/>
                          </a:rPr>
                          <m:t>𝑖</m:t>
                        </m:r>
                      </m:sub>
                    </m:sSub>
                  </m:oMath>
                </a14:m>
                <a:endParaRPr lang="en-GB" dirty="0">
                  <a:solidFill>
                    <a:prstClr val="black"/>
                  </a:solidFill>
                  <a:latin typeface="Arial" panose="020B0604020202020204" pitchFamily="34" charset="0"/>
                  <a:cs typeface="Arial" panose="020B0604020202020204" pitchFamily="34" charset="0"/>
                </a:endParaRPr>
              </a:p>
              <a:p>
                <a:pPr lvl="1" algn="just">
                  <a:lnSpc>
                    <a:spcPct val="90000"/>
                  </a:lnSpc>
                  <a:spcBef>
                    <a:spcPts val="500"/>
                  </a:spcBef>
                  <a:defRPr/>
                </a:pPr>
                <a:r>
                  <a:rPr lang="en-GB" dirty="0">
                    <a:solidFill>
                      <a:prstClr val="black"/>
                    </a:solidFill>
                    <a:latin typeface="Arial" panose="020B0604020202020204" pitchFamily="34" charset="0"/>
                    <a:cs typeface="Arial" panose="020B0604020202020204" pitchFamily="34" charset="0"/>
                  </a:rPr>
                  <a:t>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𝑃</m:t>
                        </m:r>
                      </m:e>
                      <m:sub>
                        <m:r>
                          <m:rPr>
                            <m:sty m:val="p"/>
                          </m:rPr>
                          <a:rPr lang="en-GB">
                            <a:solidFill>
                              <a:prstClr val="black"/>
                            </a:solidFill>
                            <a:latin typeface="Cambria Math" panose="02040503050406030204" pitchFamily="18" charset="0"/>
                            <a:cs typeface="Arial" panose="020B0604020202020204" pitchFamily="34" charset="0"/>
                          </a:rPr>
                          <m:t>j</m:t>
                        </m:r>
                        <m:r>
                          <a:rPr lang="en-US">
                            <a:solidFill>
                              <a:prstClr val="black"/>
                            </a:solidFill>
                            <a:latin typeface="Cambria Math" panose="02040503050406030204" pitchFamily="18" charset="0"/>
                            <a:cs typeface="Arial" panose="020B0604020202020204" pitchFamily="34" charset="0"/>
                          </a:rPr>
                          <m:t>,</m:t>
                        </m:r>
                        <m:r>
                          <m:rPr>
                            <m:sty m:val="p"/>
                          </m:rPr>
                          <a:rPr lang="en-US">
                            <a:solidFill>
                              <a:prstClr val="black"/>
                            </a:solidFill>
                            <a:latin typeface="Cambria Math" panose="02040503050406030204" pitchFamily="18" charset="0"/>
                            <a:cs typeface="Arial" panose="020B0604020202020204" pitchFamily="34" charset="0"/>
                          </a:rPr>
                          <m:t>i</m:t>
                        </m:r>
                      </m:sub>
                    </m:sSub>
                    <m:r>
                      <a:rPr lang="en-US">
                        <a:solidFill>
                          <a:prstClr val="black"/>
                        </a:solidFill>
                        <a:latin typeface="Cambria Math" panose="02040503050406030204" pitchFamily="18" charset="0"/>
                        <a:cs typeface="Arial" panose="020B0604020202020204" pitchFamily="34" charset="0"/>
                      </a:rPr>
                      <m:t>=</m:t>
                    </m:r>
                    <m:func>
                      <m:funcPr>
                        <m:ctrlPr>
                          <a:rPr lang="en-US" i="1">
                            <a:solidFill>
                              <a:prstClr val="black"/>
                            </a:solidFill>
                            <a:latin typeface="Cambria Math" panose="02040503050406030204" pitchFamily="18" charset="0"/>
                            <a:cs typeface="Arial" panose="020B0604020202020204" pitchFamily="34" charset="0"/>
                          </a:rPr>
                        </m:ctrlPr>
                      </m:funcPr>
                      <m:fName>
                        <m:r>
                          <m:rPr>
                            <m:sty m:val="p"/>
                          </m:rPr>
                          <a:rPr lang="en-US">
                            <a:solidFill>
                              <a:prstClr val="black"/>
                            </a:solidFill>
                            <a:latin typeface="Cambria Math" panose="02040503050406030204" pitchFamily="18" charset="0"/>
                            <a:cs typeface="Arial" panose="020B0604020202020204" pitchFamily="34" charset="0"/>
                          </a:rPr>
                          <m:t>exp</m:t>
                        </m:r>
                      </m:fName>
                      <m:e>
                        <m:d>
                          <m:dPr>
                            <m:ctrlPr>
                              <a:rPr lang="en-US" i="1">
                                <a:solidFill>
                                  <a:prstClr val="black"/>
                                </a:solidFill>
                                <a:latin typeface="Cambria Math" panose="02040503050406030204" pitchFamily="18" charset="0"/>
                                <a:cs typeface="Arial" panose="020B0604020202020204" pitchFamily="34" charset="0"/>
                              </a:rPr>
                            </m:ctrlPr>
                          </m:dPr>
                          <m:e>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𝑆</m:t>
                                </m:r>
                              </m:e>
                              <m:sub>
                                <m:r>
                                  <a:rPr lang="en-GB" i="1">
                                    <a:solidFill>
                                      <a:prstClr val="black"/>
                                    </a:solidFill>
                                    <a:latin typeface="Cambria Math" panose="02040503050406030204" pitchFamily="18" charset="0"/>
                                    <a:cs typeface="Arial" panose="020B0604020202020204" pitchFamily="34" charset="0"/>
                                  </a:rPr>
                                  <m:t>𝑗</m:t>
                                </m:r>
                                <m:r>
                                  <a:rPr lang="en-US" i="1">
                                    <a:solidFill>
                                      <a:prstClr val="black"/>
                                    </a:solidFill>
                                    <a:latin typeface="Cambria Math" panose="02040503050406030204" pitchFamily="18" charset="0"/>
                                    <a:cs typeface="Arial" panose="020B0604020202020204" pitchFamily="34" charset="0"/>
                                  </a:rPr>
                                  <m:t>,</m:t>
                                </m:r>
                                <m:r>
                                  <a:rPr lang="en-US" i="1">
                                    <a:solidFill>
                                      <a:prstClr val="black"/>
                                    </a:solidFill>
                                    <a:latin typeface="Cambria Math" panose="02040503050406030204" pitchFamily="18" charset="0"/>
                                    <a:cs typeface="Arial" panose="020B0604020202020204" pitchFamily="34" charset="0"/>
                                  </a:rPr>
                                  <m:t>𝑖</m:t>
                                </m:r>
                              </m:sub>
                            </m:sSub>
                            <m:r>
                              <a:rPr lang="en-US" i="1">
                                <a:solidFill>
                                  <a:prstClr val="black"/>
                                </a:solidFill>
                                <a:latin typeface="Cambria Math" panose="02040503050406030204" pitchFamily="18" charset="0"/>
                                <a:cs typeface="Arial" panose="020B0604020202020204" pitchFamily="34" charset="0"/>
                              </a:rPr>
                              <m:t>−</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GB" i="1">
                                    <a:solidFill>
                                      <a:prstClr val="black"/>
                                    </a:solidFill>
                                    <a:latin typeface="Cambria Math" panose="02040503050406030204" pitchFamily="18" charset="0"/>
                                    <a:cs typeface="Arial" panose="020B0604020202020204" pitchFamily="34" charset="0"/>
                                  </a:rPr>
                                  <m:t>𝑗</m:t>
                                </m:r>
                                <m:r>
                                  <a:rPr lang="en-US" i="1">
                                    <a:solidFill>
                                      <a:prstClr val="black"/>
                                    </a:solidFill>
                                    <a:latin typeface="Cambria Math" panose="02040503050406030204" pitchFamily="18" charset="0"/>
                                    <a:cs typeface="Arial" panose="020B0604020202020204" pitchFamily="34" charset="0"/>
                                  </a:rPr>
                                  <m:t>,</m:t>
                                </m:r>
                                <m:r>
                                  <a:rPr lang="en-US" i="1">
                                    <a:solidFill>
                                      <a:prstClr val="black"/>
                                    </a:solidFill>
                                    <a:latin typeface="Cambria Math" panose="02040503050406030204" pitchFamily="18" charset="0"/>
                                    <a:cs typeface="Arial" panose="020B0604020202020204" pitchFamily="34" charset="0"/>
                                  </a:rPr>
                                  <m:t>𝑖</m:t>
                                </m:r>
                              </m:sub>
                            </m:sSub>
                          </m:e>
                        </m:d>
                      </m:e>
                    </m:func>
                  </m:oMath>
                </a14:m>
                <a:endParaRPr lang="en-US" dirty="0">
                  <a:solidFill>
                    <a:prstClr val="black"/>
                  </a:solidFill>
                  <a:latin typeface="Arial" panose="020B0604020202020204" pitchFamily="34" charset="0"/>
                  <a:cs typeface="Arial" panose="020B0604020202020204" pitchFamily="34" charset="0"/>
                </a:endParaRPr>
              </a:p>
              <a:p>
                <a:pPr lvl="1" algn="just">
                  <a:lnSpc>
                    <a:spcPct val="90000"/>
                  </a:lnSpc>
                  <a:spcBef>
                    <a:spcPts val="500"/>
                  </a:spcBef>
                  <a:defRPr/>
                </a:pPr>
                <a:r>
                  <a:rPr lang="en-US" dirty="0">
                    <a:solidFill>
                      <a:prstClr val="black"/>
                    </a:solidFill>
                    <a:latin typeface="Arial" panose="020B0604020202020204" pitchFamily="34" charset="0"/>
                    <a:cs typeface="Arial" panose="020B0604020202020204" pitchFamily="34" charset="0"/>
                  </a:rPr>
                  <a:t>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𝑙</m:t>
                        </m:r>
                      </m:e>
                      <m:sub>
                        <m:r>
                          <a:rPr lang="en-GB" i="1">
                            <a:solidFill>
                              <a:prstClr val="black"/>
                            </a:solidFill>
                            <a:latin typeface="Cambria Math" panose="02040503050406030204" pitchFamily="18" charset="0"/>
                            <a:cs typeface="Arial" panose="020B0604020202020204" pitchFamily="34" charset="0"/>
                          </a:rPr>
                          <m:t>𝑗</m:t>
                        </m:r>
                        <m:r>
                          <a:rPr lang="en-US" i="1">
                            <a:solidFill>
                              <a:prstClr val="black"/>
                            </a:solidFill>
                            <a:latin typeface="Cambria Math" panose="02040503050406030204" pitchFamily="18" charset="0"/>
                            <a:cs typeface="Arial" panose="020B0604020202020204" pitchFamily="34" charset="0"/>
                          </a:rPr>
                          <m:t>,</m:t>
                        </m:r>
                        <m:r>
                          <a:rPr lang="en-US" i="1">
                            <a:solidFill>
                              <a:prstClr val="black"/>
                            </a:solidFill>
                            <a:latin typeface="Cambria Math" panose="02040503050406030204" pitchFamily="18" charset="0"/>
                            <a:cs typeface="Arial" panose="020B0604020202020204" pitchFamily="34" charset="0"/>
                          </a:rPr>
                          <m:t>𝑖</m:t>
                        </m:r>
                      </m:sub>
                    </m:sSub>
                  </m:oMath>
                </a14:m>
                <a:r>
                  <a:rPr lang="en-GB" dirty="0">
                    <a:solidFill>
                      <a:prstClr val="black"/>
                    </a:solidFill>
                    <a:latin typeface="Arial" panose="020B0604020202020204" pitchFamily="34" charset="0"/>
                    <a:cs typeface="Arial" panose="020B0604020202020204" pitchFamily="34" charset="0"/>
                  </a:rPr>
                  <a:t> by summing row entries of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𝑃</m:t>
                        </m:r>
                      </m:e>
                      <m:sub>
                        <m:r>
                          <a:rPr lang="en-GB" i="1">
                            <a:solidFill>
                              <a:prstClr val="black"/>
                            </a:solidFill>
                            <a:latin typeface="Cambria Math" panose="02040503050406030204" pitchFamily="18" charset="0"/>
                            <a:cs typeface="Arial" panose="020B0604020202020204" pitchFamily="34" charset="0"/>
                          </a:rPr>
                          <m:t>𝑗</m:t>
                        </m:r>
                        <m:r>
                          <a:rPr lang="en-US" i="1">
                            <a:solidFill>
                              <a:prstClr val="black"/>
                            </a:solidFill>
                            <a:latin typeface="Cambria Math" panose="02040503050406030204" pitchFamily="18" charset="0"/>
                            <a:cs typeface="Arial" panose="020B0604020202020204" pitchFamily="34" charset="0"/>
                          </a:rPr>
                          <m:t>,</m:t>
                        </m:r>
                        <m:r>
                          <a:rPr lang="en-US" i="1">
                            <a:solidFill>
                              <a:prstClr val="black"/>
                            </a:solidFill>
                            <a:latin typeface="Cambria Math" panose="02040503050406030204" pitchFamily="18" charset="0"/>
                            <a:cs typeface="Arial" panose="020B0604020202020204" pitchFamily="34" charset="0"/>
                          </a:rPr>
                          <m:t>𝑖</m:t>
                        </m:r>
                      </m:sub>
                    </m:sSub>
                  </m:oMath>
                </a14:m>
                <a:endParaRPr lang="en-GB" dirty="0">
                  <a:solidFill>
                    <a:prstClr val="black"/>
                  </a:solidFill>
                  <a:latin typeface="Arial" panose="020B0604020202020204" pitchFamily="34" charset="0"/>
                  <a:cs typeface="Arial" panose="020B0604020202020204" pitchFamily="34" charset="0"/>
                </a:endParaRPr>
              </a:p>
              <a:p>
                <a:pPr lvl="1" algn="just">
                  <a:lnSpc>
                    <a:spcPct val="90000"/>
                  </a:lnSpc>
                  <a:spcBef>
                    <a:spcPts val="500"/>
                  </a:spcBef>
                  <a:defRPr/>
                </a:pPr>
                <a:r>
                  <a:rPr lang="en-GB" dirty="0">
                    <a:solidFill>
                      <a:prstClr val="black"/>
                    </a:solidFill>
                    <a:latin typeface="Arial" panose="020B0604020202020204" pitchFamily="34" charset="0"/>
                    <a:cs typeface="Arial" panose="020B0604020202020204" pitchFamily="34" charset="0"/>
                  </a:rPr>
                  <a:t>		Compute partial output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𝑂</m:t>
                        </m:r>
                      </m:e>
                      <m:sub>
                        <m:r>
                          <a:rPr lang="en-GB" i="1">
                            <a:solidFill>
                              <a:prstClr val="black"/>
                            </a:solidFill>
                            <a:latin typeface="Cambria Math" panose="02040503050406030204" pitchFamily="18" charset="0"/>
                            <a:cs typeface="Arial" panose="020B0604020202020204" pitchFamily="34" charset="0"/>
                          </a:rPr>
                          <m:t>𝑗</m:t>
                        </m:r>
                        <m:r>
                          <a:rPr lang="en-US" i="1">
                            <a:solidFill>
                              <a:prstClr val="black"/>
                            </a:solidFill>
                            <a:latin typeface="Cambria Math" panose="02040503050406030204" pitchFamily="18" charset="0"/>
                            <a:cs typeface="Arial" panose="020B0604020202020204" pitchFamily="34" charset="0"/>
                          </a:rPr>
                          <m:t>,</m:t>
                        </m:r>
                        <m:r>
                          <a:rPr lang="en-US" i="1">
                            <a:solidFill>
                              <a:prstClr val="black"/>
                            </a:solidFill>
                            <a:latin typeface="Cambria Math" panose="02040503050406030204" pitchFamily="18" charset="0"/>
                            <a:cs typeface="Arial" panose="020B0604020202020204" pitchFamily="34" charset="0"/>
                          </a:rPr>
                          <m:t>𝑖</m:t>
                        </m:r>
                      </m:sub>
                    </m:sSub>
                    <m:r>
                      <a:rPr lang="en-US" i="1">
                        <a:solidFill>
                          <a:prstClr val="black"/>
                        </a:solidFill>
                        <a:latin typeface="Cambria Math" panose="02040503050406030204" pitchFamily="18" charset="0"/>
                        <a:cs typeface="Arial" panose="020B0604020202020204" pitchFamily="34" charset="0"/>
                      </a:rPr>
                      <m:t>=</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𝑃</m:t>
                        </m:r>
                      </m:e>
                      <m:sub>
                        <m:r>
                          <a:rPr lang="en-GB" i="1">
                            <a:solidFill>
                              <a:prstClr val="black"/>
                            </a:solidFill>
                            <a:latin typeface="Cambria Math" panose="02040503050406030204" pitchFamily="18" charset="0"/>
                            <a:cs typeface="Arial" panose="020B0604020202020204" pitchFamily="34" charset="0"/>
                          </a:rPr>
                          <m:t>𝑗</m:t>
                        </m:r>
                        <m:r>
                          <a:rPr lang="en-US" i="1">
                            <a:solidFill>
                              <a:prstClr val="black"/>
                            </a:solidFill>
                            <a:latin typeface="Cambria Math" panose="02040503050406030204" pitchFamily="18" charset="0"/>
                            <a:cs typeface="Arial" panose="020B0604020202020204" pitchFamily="34" charset="0"/>
                          </a:rPr>
                          <m:t>,</m:t>
                        </m:r>
                        <m:r>
                          <a:rPr lang="en-US" i="1">
                            <a:solidFill>
                              <a:prstClr val="black"/>
                            </a:solidFill>
                            <a:latin typeface="Cambria Math" panose="02040503050406030204" pitchFamily="18" charset="0"/>
                            <a:cs typeface="Arial" panose="020B0604020202020204" pitchFamily="34" charset="0"/>
                          </a:rPr>
                          <m:t>𝑖</m:t>
                        </m:r>
                      </m:sub>
                    </m:sSub>
                    <m:r>
                      <a:rPr lang="en-US" i="1">
                        <a:solidFill>
                          <a:prstClr val="black"/>
                        </a:solidFill>
                        <a:latin typeface="Cambria Math" panose="02040503050406030204" pitchFamily="18" charset="0"/>
                        <a:cs typeface="Arial" panose="020B0604020202020204" pitchFamily="34" charset="0"/>
                      </a:rPr>
                      <m:t>⋅</m:t>
                    </m:r>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𝑉</m:t>
                        </m:r>
                      </m:e>
                      <m:sub>
                        <m:r>
                          <a:rPr lang="en-GB" i="1">
                            <a:solidFill>
                              <a:prstClr val="black"/>
                            </a:solidFill>
                            <a:latin typeface="Cambria Math" panose="02040503050406030204" pitchFamily="18" charset="0"/>
                            <a:cs typeface="Arial" panose="020B0604020202020204" pitchFamily="34" charset="0"/>
                          </a:rPr>
                          <m:t>𝑗</m:t>
                        </m:r>
                      </m:sub>
                    </m:sSub>
                  </m:oMath>
                </a14:m>
                <a:endParaRPr lang="en-GB" dirty="0">
                  <a:solidFill>
                    <a:prstClr val="black"/>
                  </a:solidFill>
                  <a:latin typeface="Arial" panose="020B0604020202020204" pitchFamily="34" charset="0"/>
                  <a:cs typeface="Arial" panose="020B0604020202020204" pitchFamily="34" charset="0"/>
                </a:endParaRPr>
              </a:p>
              <a:p>
                <a:pPr lvl="1" algn="just">
                  <a:lnSpc>
                    <a:spcPct val="90000"/>
                  </a:lnSpc>
                  <a:spcBef>
                    <a:spcPts val="500"/>
                  </a:spcBef>
                  <a:defRPr/>
                </a:pPr>
                <a:r>
                  <a:rPr lang="en-GB" dirty="0">
                    <a:solidFill>
                      <a:prstClr val="black"/>
                    </a:solidFill>
                    <a:latin typeface="Arial" panose="020B0604020202020204" pitchFamily="34" charset="0"/>
                    <a:cs typeface="Arial" panose="020B0604020202020204" pitchFamily="34" charset="0"/>
                  </a:rPr>
                  <a:t>		update global max value statistic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GB" i="1">
                            <a:solidFill>
                              <a:prstClr val="black"/>
                            </a:solidFill>
                            <a:latin typeface="Cambria Math" panose="02040503050406030204" pitchFamily="18" charset="0"/>
                            <a:cs typeface="Arial" panose="020B0604020202020204" pitchFamily="34" charset="0"/>
                          </a:rPr>
                          <m:t>𝑗</m:t>
                        </m:r>
                      </m:sub>
                    </m:sSub>
                  </m:oMath>
                </a14:m>
                <a:endParaRPr lang="en-GB" dirty="0">
                  <a:solidFill>
                    <a:prstClr val="black"/>
                  </a:solidFill>
                  <a:latin typeface="Arial" panose="020B0604020202020204" pitchFamily="34" charset="0"/>
                  <a:cs typeface="Arial" panose="020B0604020202020204" pitchFamily="34" charset="0"/>
                </a:endParaRPr>
              </a:p>
              <a:p>
                <a:pPr lvl="1" algn="just">
                  <a:lnSpc>
                    <a:spcPct val="90000"/>
                  </a:lnSpc>
                  <a:spcBef>
                    <a:spcPts val="500"/>
                  </a:spcBef>
                  <a:defRPr/>
                </a:pPr>
                <a:r>
                  <a:rPr lang="en-GB" dirty="0">
                    <a:solidFill>
                      <a:prstClr val="black"/>
                    </a:solidFill>
                    <a:latin typeface="Arial" panose="020B0604020202020204" pitchFamily="34" charset="0"/>
                    <a:cs typeface="Arial" panose="020B0604020202020204" pitchFamily="34" charset="0"/>
                  </a:rPr>
                  <a:t>		update </a:t>
                </a:r>
                <a:r>
                  <a:rPr lang="en-GB" dirty="0" err="1">
                    <a:solidFill>
                      <a:prstClr val="black"/>
                    </a:solidFill>
                    <a:latin typeface="Arial" panose="020B0604020202020204" pitchFamily="34" charset="0"/>
                    <a:cs typeface="Arial" panose="020B0604020202020204" pitchFamily="34" charset="0"/>
                  </a:rPr>
                  <a:t>softmax</a:t>
                </a:r>
                <a:r>
                  <a:rPr lang="en-GB" dirty="0">
                    <a:solidFill>
                      <a:prstClr val="black"/>
                    </a:solidFill>
                    <a:latin typeface="Arial" panose="020B0604020202020204" pitchFamily="34" charset="0"/>
                    <a:cs typeface="Arial" panose="020B0604020202020204" pitchFamily="34" charset="0"/>
                  </a:rPr>
                  <a:t> normalization factor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𝑙</m:t>
                        </m:r>
                      </m:e>
                      <m:sub>
                        <m:r>
                          <a:rPr lang="en-GB" i="1">
                            <a:solidFill>
                              <a:prstClr val="black"/>
                            </a:solidFill>
                            <a:latin typeface="Cambria Math" panose="02040503050406030204" pitchFamily="18" charset="0"/>
                            <a:cs typeface="Arial" panose="020B0604020202020204" pitchFamily="34" charset="0"/>
                          </a:rPr>
                          <m:t>𝑗</m:t>
                        </m:r>
                      </m:sub>
                    </m:sSub>
                  </m:oMath>
                </a14:m>
                <a:endParaRPr lang="en-GB" dirty="0">
                  <a:solidFill>
                    <a:prstClr val="black"/>
                  </a:solidFill>
                  <a:latin typeface="Arial" panose="020B0604020202020204" pitchFamily="34" charset="0"/>
                  <a:cs typeface="Arial" panose="020B0604020202020204" pitchFamily="34" charset="0"/>
                </a:endParaRPr>
              </a:p>
              <a:p>
                <a:pPr lvl="1" algn="just">
                  <a:lnSpc>
                    <a:spcPct val="90000"/>
                  </a:lnSpc>
                  <a:spcBef>
                    <a:spcPts val="500"/>
                  </a:spcBef>
                  <a:defRPr/>
                </a:pPr>
                <a:r>
                  <a:rPr lang="en-GB" dirty="0">
                    <a:latin typeface="Arial" panose="020B0604020202020204" pitchFamily="34" charset="0"/>
                    <a:cs typeface="Arial" panose="020B0604020202020204" pitchFamily="34" charset="0"/>
                  </a:rPr>
                  <a:t>		update output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𝑂</m:t>
                        </m:r>
                      </m:e>
                      <m:sub>
                        <m:r>
                          <a:rPr lang="en-GB" i="1">
                            <a:latin typeface="Cambria Math" panose="02040503050406030204" pitchFamily="18" charset="0"/>
                            <a:cs typeface="Arial" panose="020B0604020202020204" pitchFamily="34" charset="0"/>
                          </a:rPr>
                          <m:t>𝑗</m:t>
                        </m:r>
                      </m:sub>
                    </m:sSub>
                  </m:oMath>
                </a14:m>
                <a:endParaRPr lang="en-GB" dirty="0">
                  <a:latin typeface="Arial" panose="020B0604020202020204" pitchFamily="34" charset="0"/>
                  <a:cs typeface="Arial" panose="020B0604020202020204" pitchFamily="34" charset="0"/>
                </a:endParaRPr>
              </a:p>
              <a:p>
                <a:pPr lvl="1" algn="just">
                  <a:lnSpc>
                    <a:spcPct val="90000"/>
                  </a:lnSpc>
                  <a:spcBef>
                    <a:spcPts val="500"/>
                  </a:spcBef>
                  <a:defRPr/>
                </a:pPr>
                <a:r>
                  <a:rPr lang="en-GB" dirty="0">
                    <a:latin typeface="Arial" panose="020B0604020202020204" pitchFamily="34" charset="0"/>
                    <a:cs typeface="Arial" panose="020B0604020202020204" pitchFamily="34" charset="0"/>
                  </a:rPr>
                  <a:t>		write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𝑚</m:t>
                        </m:r>
                      </m:e>
                      <m:sub>
                        <m:r>
                          <a:rPr lang="en-US" i="1">
                            <a:solidFill>
                              <a:prstClr val="black"/>
                            </a:solidFill>
                            <a:latin typeface="Cambria Math" panose="02040503050406030204" pitchFamily="18" charset="0"/>
                            <a:cs typeface="Arial" panose="020B0604020202020204" pitchFamily="34" charset="0"/>
                          </a:rPr>
                          <m:t>𝑗</m:t>
                        </m:r>
                      </m:sub>
                    </m:sSub>
                  </m:oMath>
                </a14:m>
                <a:r>
                  <a:rPr lang="en-GB" dirty="0">
                    <a:solidFill>
                      <a:prstClr val="black"/>
                    </a:solidFill>
                    <a:latin typeface="Arial" panose="020B0604020202020204" pitchFamily="34" charset="0"/>
                    <a:cs typeface="Arial" panose="020B0604020202020204" pitchFamily="34" charset="0"/>
                  </a:rPr>
                  <a:t>, </a:t>
                </a:r>
                <a14:m>
                  <m:oMath xmlns:m="http://schemas.openxmlformats.org/officeDocument/2006/math">
                    <m:sSub>
                      <m:sSubPr>
                        <m:ctrlPr>
                          <a:rPr lang="en-US" i="1">
                            <a:solidFill>
                              <a:prstClr val="black"/>
                            </a:solidFill>
                            <a:latin typeface="Cambria Math" panose="02040503050406030204" pitchFamily="18" charset="0"/>
                            <a:cs typeface="Arial" panose="020B0604020202020204" pitchFamily="34" charset="0"/>
                          </a:rPr>
                        </m:ctrlPr>
                      </m:sSubPr>
                      <m:e>
                        <m:r>
                          <a:rPr lang="en-US" i="1">
                            <a:solidFill>
                              <a:prstClr val="black"/>
                            </a:solidFill>
                            <a:latin typeface="Cambria Math" panose="02040503050406030204" pitchFamily="18" charset="0"/>
                            <a:cs typeface="Arial" panose="020B0604020202020204" pitchFamily="34" charset="0"/>
                          </a:rPr>
                          <m:t>𝑙</m:t>
                        </m:r>
                      </m:e>
                      <m:sub>
                        <m:r>
                          <a:rPr lang="en-US" i="1">
                            <a:solidFill>
                              <a:prstClr val="black"/>
                            </a:solidFill>
                            <a:latin typeface="Cambria Math" panose="02040503050406030204" pitchFamily="18" charset="0"/>
                            <a:cs typeface="Arial" panose="020B0604020202020204" pitchFamily="34" charset="0"/>
                          </a:rPr>
                          <m:t>𝑗</m:t>
                        </m:r>
                      </m:sub>
                    </m:sSub>
                  </m:oMath>
                </a14:m>
                <a:r>
                  <a:rPr lang="en-GB" dirty="0">
                    <a:solidFill>
                      <a:prstClr val="black"/>
                    </a:solidFill>
                    <a:latin typeface="Arial" panose="020B0604020202020204" pitchFamily="34" charset="0"/>
                    <a:cs typeface="Arial" panose="020B0604020202020204" pitchFamily="34" charset="0"/>
                  </a:rPr>
                  <a:t> to HBM</a:t>
                </a:r>
                <a:endParaRPr lang="en-GB" dirty="0">
                  <a:latin typeface="Arial" panose="020B0604020202020204" pitchFamily="34" charset="0"/>
                  <a:cs typeface="Arial" panose="020B0604020202020204" pitchFamily="34" charset="0"/>
                </a:endParaRPr>
              </a:p>
              <a:p>
                <a:pPr lvl="1" algn="just">
                  <a:lnSpc>
                    <a:spcPct val="90000"/>
                  </a:lnSpc>
                  <a:spcBef>
                    <a:spcPts val="500"/>
                  </a:spcBef>
                  <a:defRPr/>
                </a:pPr>
                <a:r>
                  <a:rPr lang="en-GB" dirty="0">
                    <a:latin typeface="Arial" panose="020B0604020202020204" pitchFamily="34" charset="0"/>
                    <a:cs typeface="Arial" panose="020B0604020202020204" pitchFamily="34" charset="0"/>
                  </a:rPr>
                  <a:t>	Output </a:t>
                </a:r>
                <a14:m>
                  <m:oMath xmlns:m="http://schemas.openxmlformats.org/officeDocument/2006/math">
                    <m:sSub>
                      <m:sSubPr>
                        <m:ctrlPr>
                          <a:rPr lang="en-GB" i="1">
                            <a:latin typeface="Cambria Math" panose="02040503050406030204" pitchFamily="18" charset="0"/>
                            <a:cs typeface="Arial" panose="020B0604020202020204" pitchFamily="34" charset="0"/>
                          </a:rPr>
                        </m:ctrlPr>
                      </m:sSubPr>
                      <m:e>
                        <m:r>
                          <a:rPr lang="en-GB" i="1">
                            <a:latin typeface="Cambria Math" panose="02040503050406030204" pitchFamily="18" charset="0"/>
                            <a:cs typeface="Arial" panose="020B0604020202020204" pitchFamily="34" charset="0"/>
                          </a:rPr>
                          <m:t>𝑂</m:t>
                        </m:r>
                      </m:e>
                      <m:sub>
                        <m:r>
                          <a:rPr lang="en-GB" i="1">
                            <a:latin typeface="Cambria Math" panose="02040503050406030204" pitchFamily="18" charset="0"/>
                            <a:cs typeface="Arial" panose="020B0604020202020204" pitchFamily="34" charset="0"/>
                          </a:rPr>
                          <m:t>𝑗</m:t>
                        </m:r>
                      </m:sub>
                    </m:sSub>
                  </m:oMath>
                </a14:m>
                <a:r>
                  <a:rPr lang="en-GB" dirty="0">
                    <a:latin typeface="Arial" panose="020B0604020202020204" pitchFamily="34" charset="0"/>
                    <a:cs typeface="Arial" panose="020B0604020202020204" pitchFamily="34" charset="0"/>
                  </a:rPr>
                  <a:t> to HBM </a:t>
                </a:r>
              </a:p>
              <a:p>
                <a:pPr marL="457200"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mc:Choice>
        <mc:Fallback xmlns="">
          <p:sp>
            <p:nvSpPr>
              <p:cNvPr id="9" name="TextBox 8">
                <a:extLst>
                  <a:ext uri="{FF2B5EF4-FFF2-40B4-BE49-F238E27FC236}">
                    <a16:creationId xmlns:a16="http://schemas.microsoft.com/office/drawing/2014/main" id="{3F4585BC-27F0-9F30-D6CB-9C5F88BF10A2}"/>
                  </a:ext>
                </a:extLst>
              </p:cNvPr>
              <p:cNvSpPr txBox="1">
                <a:spLocks noRot="1" noChangeAspect="1" noMove="1" noResize="1" noEditPoints="1" noAdjustHandles="1" noChangeArrowheads="1" noChangeShapeType="1" noTextEdit="1"/>
              </p:cNvSpPr>
              <p:nvPr/>
            </p:nvSpPr>
            <p:spPr>
              <a:xfrm>
                <a:off x="5016284" y="1616509"/>
                <a:ext cx="7258050" cy="5032981"/>
              </a:xfrm>
              <a:prstGeom prst="rect">
                <a:avLst/>
              </a:prstGeom>
              <a:blipFill>
                <a:blip r:embed="rId4"/>
                <a:stretch>
                  <a:fillRect t="-1090"/>
                </a:stretch>
              </a:blipFill>
            </p:spPr>
            <p:txBody>
              <a:bodyPr/>
              <a:lstStyle/>
              <a:p>
                <a:r>
                  <a:rPr lang="en-AE">
                    <a:noFill/>
                  </a:rPr>
                  <a:t> </a:t>
                </a:r>
              </a:p>
            </p:txBody>
          </p:sp>
        </mc:Fallback>
      </mc:AlternateContent>
    </p:spTree>
    <p:extLst>
      <p:ext uri="{BB962C8B-B14F-4D97-AF65-F5344CB8AC3E}">
        <p14:creationId xmlns:p14="http://schemas.microsoft.com/office/powerpoint/2010/main" val="382464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B52C4-7F86-2C84-A4C7-E6EE6C1A4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1DB9F0-86E1-3DC8-611E-DC06FE0210D5}"/>
              </a:ext>
            </a:extLst>
          </p:cNvPr>
          <p:cNvSpPr>
            <a:spLocks noGrp="1"/>
          </p:cNvSpPr>
          <p:nvPr>
            <p:ph type="title"/>
          </p:nvPr>
        </p:nvSpPr>
        <p:spPr>
          <a:xfrm>
            <a:off x="128081" y="83024"/>
            <a:ext cx="11935838" cy="636925"/>
          </a:xfrm>
        </p:spPr>
        <p:txBody>
          <a:bodyPr>
            <a:normAutofit fontScale="90000"/>
          </a:bodyPr>
          <a:lstStyle/>
          <a:p>
            <a:r>
              <a:rPr lang="en-US" dirty="0"/>
              <a:t>Flash Attention</a:t>
            </a:r>
            <a:endParaRPr lang="en-AE" dirty="0"/>
          </a:p>
        </p:txBody>
      </p:sp>
      <p:sp>
        <p:nvSpPr>
          <p:cNvPr id="3" name="Content Placeholder 2">
            <a:extLst>
              <a:ext uri="{FF2B5EF4-FFF2-40B4-BE49-F238E27FC236}">
                <a16:creationId xmlns:a16="http://schemas.microsoft.com/office/drawing/2014/main" id="{762A9840-0E66-E481-DA9C-4910CF2A48E7}"/>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Speedup over the </a:t>
            </a:r>
            <a:r>
              <a:rPr lang="en-GB" dirty="0" err="1">
                <a:latin typeface="Arial" panose="020B0604020202020204" pitchFamily="34" charset="0"/>
                <a:cs typeface="Arial" panose="020B0604020202020204" pitchFamily="34" charset="0"/>
              </a:rPr>
              <a:t>PyTorch</a:t>
            </a:r>
            <a:r>
              <a:rPr lang="en-GB" dirty="0">
                <a:latin typeface="Arial" panose="020B0604020202020204" pitchFamily="34" charset="0"/>
                <a:cs typeface="Arial" panose="020B0604020202020204" pitchFamily="34" charset="0"/>
              </a:rPr>
              <a:t> implementation of attention on GPT-2.</a:t>
            </a:r>
          </a:p>
          <a:p>
            <a:pPr algn="just"/>
            <a:r>
              <a:rPr lang="en-GB" dirty="0" err="1">
                <a:latin typeface="Arial" panose="020B0604020202020204" pitchFamily="34" charset="0"/>
                <a:cs typeface="Arial" panose="020B0604020202020204" pitchFamily="34" charset="0"/>
              </a:rPr>
              <a:t>FlashAttention</a:t>
            </a:r>
            <a:r>
              <a:rPr lang="en-GB" dirty="0">
                <a:latin typeface="Arial" panose="020B0604020202020204" pitchFamily="34" charset="0"/>
                <a:cs typeface="Arial" panose="020B0604020202020204" pitchFamily="34" charset="0"/>
              </a:rPr>
              <a:t> does not read and write the large 𝑁 × 𝑁 attention matrix to HBM, resulting in an 7.6X speedup on the attention computation.</a:t>
            </a:r>
          </a:p>
          <a:p>
            <a:pPr marL="0" indent="0" algn="just">
              <a:buNone/>
            </a:pPr>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12A1FBB4-2EA2-6A7F-8162-267604DAB64A}"/>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3496FC89-1D22-F8D1-8820-7776F877ACBB}"/>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42</a:t>
            </a:fld>
            <a:endParaRPr lang="en-AE" dirty="0"/>
          </a:p>
        </p:txBody>
      </p:sp>
      <p:grpSp>
        <p:nvGrpSpPr>
          <p:cNvPr id="7" name="Group 6">
            <a:extLst>
              <a:ext uri="{FF2B5EF4-FFF2-40B4-BE49-F238E27FC236}">
                <a16:creationId xmlns:a16="http://schemas.microsoft.com/office/drawing/2014/main" id="{82F1E75C-8C47-6D81-F109-E5E73058C6FA}"/>
              </a:ext>
            </a:extLst>
          </p:cNvPr>
          <p:cNvGrpSpPr/>
          <p:nvPr/>
        </p:nvGrpSpPr>
        <p:grpSpPr>
          <a:xfrm>
            <a:off x="4366918" y="2512697"/>
            <a:ext cx="3458164" cy="3707963"/>
            <a:chOff x="4366918" y="2512697"/>
            <a:chExt cx="3458164" cy="3707963"/>
          </a:xfrm>
        </p:grpSpPr>
        <p:pic>
          <p:nvPicPr>
            <p:cNvPr id="12" name="Picture 11">
              <a:extLst>
                <a:ext uri="{FF2B5EF4-FFF2-40B4-BE49-F238E27FC236}">
                  <a16:creationId xmlns:a16="http://schemas.microsoft.com/office/drawing/2014/main" id="{DF0A646C-E89E-2252-5536-1664D457FF1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4366918" y="2512697"/>
              <a:ext cx="3458164" cy="3707963"/>
            </a:xfrm>
            <a:prstGeom prst="rect">
              <a:avLst/>
            </a:prstGeom>
          </p:spPr>
        </p:pic>
        <p:sp>
          <p:nvSpPr>
            <p:cNvPr id="6" name="Rectangle 5">
              <a:extLst>
                <a:ext uri="{FF2B5EF4-FFF2-40B4-BE49-F238E27FC236}">
                  <a16:creationId xmlns:a16="http://schemas.microsoft.com/office/drawing/2014/main" id="{1938F267-B374-B36D-75E9-C499B56DCEA5}"/>
                </a:ext>
              </a:extLst>
            </p:cNvPr>
            <p:cNvSpPr/>
            <p:nvPr/>
          </p:nvSpPr>
          <p:spPr>
            <a:xfrm>
              <a:off x="6629400" y="4665133"/>
              <a:ext cx="787400" cy="7281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grpSp>
    </p:spTree>
    <p:extLst>
      <p:ext uri="{BB962C8B-B14F-4D97-AF65-F5344CB8AC3E}">
        <p14:creationId xmlns:p14="http://schemas.microsoft.com/office/powerpoint/2010/main" val="213317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252FD-B523-912A-EE4C-1A04A5D35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5FCE6-E2DF-15C5-22E5-757EDBA58D6F}"/>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8F6ED187-27D2-B2C8-179C-07CCCBDCE8BA}"/>
              </a:ext>
            </a:extLst>
          </p:cNvPr>
          <p:cNvSpPr>
            <a:spLocks noGrp="1"/>
          </p:cNvSpPr>
          <p:nvPr>
            <p:ph idx="1"/>
          </p:nvPr>
        </p:nvSpPr>
        <p:spPr>
          <a:xfrm>
            <a:off x="128081" y="875488"/>
            <a:ext cx="11935838" cy="5480861"/>
          </a:xfrm>
        </p:spPr>
        <p:txBody>
          <a:bodyPr>
            <a:normAutofit/>
          </a:bodyPr>
          <a:lstStyle/>
          <a:p>
            <a:pPr algn="just"/>
            <a:r>
              <a:rPr lang="en-GB" sz="2400" dirty="0">
                <a:latin typeface="Arial" panose="020B0604020202020204" pitchFamily="34" charset="0"/>
                <a:cs typeface="Arial" panose="020B0604020202020204" pitchFamily="34" charset="0"/>
              </a:rPr>
              <a:t>We have explored how advanced attention mechanisms enhance efficiency. However, the majority of parameters in a Large Language Model (LLM) reside in the Feed-Forward Network (FFN) layers.</a:t>
            </a:r>
          </a:p>
          <a:p>
            <a:pPr algn="just"/>
            <a:endParaRPr lang="en-GB" sz="2400"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D9D57DFA-E766-C60E-556E-19DE637AA243}"/>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1AB7DFCA-1B95-7B08-B44C-015520A36188}"/>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43</a:t>
            </a:fld>
            <a:endParaRPr lang="en-AE" dirty="0"/>
          </a:p>
        </p:txBody>
      </p:sp>
    </p:spTree>
    <p:extLst>
      <p:ext uri="{BB962C8B-B14F-4D97-AF65-F5344CB8AC3E}">
        <p14:creationId xmlns:p14="http://schemas.microsoft.com/office/powerpoint/2010/main" val="3036378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4D365-5854-5972-23F7-6207D1450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483A7E-69AD-5753-CA79-1AC53111198A}"/>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97DAD9F8-711E-DBF8-82E4-69A24988BBB8}"/>
              </a:ext>
            </a:extLst>
          </p:cNvPr>
          <p:cNvSpPr>
            <a:spLocks noGrp="1"/>
          </p:cNvSpPr>
          <p:nvPr>
            <p:ph idx="1"/>
          </p:nvPr>
        </p:nvSpPr>
        <p:spPr>
          <a:xfrm>
            <a:off x="128081" y="875488"/>
            <a:ext cx="11935838" cy="5480861"/>
          </a:xfrm>
        </p:spPr>
        <p:txBody>
          <a:bodyPr>
            <a:normAutofit/>
          </a:bodyPr>
          <a:lstStyle/>
          <a:p>
            <a:pPr algn="just"/>
            <a:r>
              <a:rPr lang="en-GB" sz="2400" dirty="0">
                <a:latin typeface="Arial" panose="020B0604020202020204" pitchFamily="34" charset="0"/>
                <a:cs typeface="Arial" panose="020B0604020202020204" pitchFamily="34" charset="0"/>
              </a:rPr>
              <a:t>We have explored how advanced attention mechanisms enhance efficiency. However, the majority of parameters in a Large Language Model (LLM) reside in the Feed-Forward Network (FFN) layers.</a:t>
            </a:r>
          </a:p>
          <a:p>
            <a:pPr algn="just"/>
            <a:r>
              <a:rPr lang="en-GB" sz="2400" dirty="0">
                <a:latin typeface="Arial" panose="020B0604020202020204" pitchFamily="34" charset="0"/>
                <a:cs typeface="Arial" panose="020B0604020202020204" pitchFamily="34" charset="0"/>
              </a:rPr>
              <a:t>Increasing the number of parameters in a model improves performance by capturing more complex patterns.</a:t>
            </a:r>
          </a:p>
          <a:p>
            <a:pPr algn="just"/>
            <a:r>
              <a:rPr lang="en-GB" sz="2400" dirty="0">
                <a:latin typeface="Arial" panose="020B0604020202020204" pitchFamily="34" charset="0"/>
                <a:cs typeface="Arial" panose="020B0604020202020204" pitchFamily="34" charset="0"/>
              </a:rPr>
              <a:t>More parameters, however, lead to higher computational costs, longer training times, and slower inference.</a:t>
            </a:r>
          </a:p>
          <a:p>
            <a:pPr algn="just"/>
            <a:endParaRPr lang="en-GB" sz="2400"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079DC0AD-366E-B017-0440-2CC733098183}"/>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6DAC17B2-E036-6CC8-9067-B5DDA639B53E}"/>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44</a:t>
            </a:fld>
            <a:endParaRPr lang="en-AE" dirty="0"/>
          </a:p>
        </p:txBody>
      </p:sp>
    </p:spTree>
    <p:extLst>
      <p:ext uri="{BB962C8B-B14F-4D97-AF65-F5344CB8AC3E}">
        <p14:creationId xmlns:p14="http://schemas.microsoft.com/office/powerpoint/2010/main" val="2272545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3ED5D-C195-A888-6455-87A8F6DAD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2F4FC-09BE-871D-4A90-3FFDAF176ECB}"/>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F593FC7B-676D-F8CB-6312-70986CDF304D}"/>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How can we increase parameters without higher computational cost and training time?</a:t>
            </a:r>
          </a:p>
          <a:p>
            <a:pPr lvl="1" algn="just"/>
            <a:r>
              <a:rPr lang="en-GB" dirty="0">
                <a:latin typeface="Arial" panose="020B0604020202020204" pitchFamily="34" charset="0"/>
                <a:cs typeface="Arial" panose="020B0604020202020204" pitchFamily="34" charset="0"/>
              </a:rPr>
              <a:t>The Mixture-of-Expert (MoE) structure (Jacobs et al., 1991; Jordan and Jacobs, 1994) is a classic design that substantially scales up the model capacity and only introduces small computation overhead. </a:t>
            </a:r>
          </a:p>
          <a:p>
            <a:pPr lvl="1" algn="just"/>
            <a:r>
              <a:rPr lang="en-GB" dirty="0">
                <a:latin typeface="Arial" panose="020B0604020202020204" pitchFamily="34" charset="0"/>
                <a:cs typeface="Arial" panose="020B0604020202020204" pitchFamily="34" charset="0"/>
              </a:rPr>
              <a:t>Mixture of Experts (MoE) increases model capacity while maintaining efficiency by using sparse activation of subnetworks.</a:t>
            </a:r>
          </a:p>
          <a:p>
            <a:pPr lvl="1" algn="just"/>
            <a:r>
              <a:rPr lang="en-GB" dirty="0">
                <a:latin typeface="Arial" panose="020B0604020202020204" pitchFamily="34" charset="0"/>
                <a:cs typeface="Arial" panose="020B0604020202020204" pitchFamily="34" charset="0"/>
              </a:rPr>
              <a:t>MoE consists of multiple expert networks, but only a subset is activated per input, reducing computation.</a:t>
            </a:r>
          </a:p>
          <a:p>
            <a:pPr lvl="1"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768555C-4313-541B-BEAB-82ADBE7E2E45}"/>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E5EECFE9-9B5F-A55C-3258-4FB5CBC841CA}"/>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45</a:t>
            </a:fld>
            <a:endParaRPr lang="en-AE" dirty="0"/>
          </a:p>
        </p:txBody>
      </p:sp>
    </p:spTree>
    <p:extLst>
      <p:ext uri="{BB962C8B-B14F-4D97-AF65-F5344CB8AC3E}">
        <p14:creationId xmlns:p14="http://schemas.microsoft.com/office/powerpoint/2010/main" val="2684184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6F588-C5CC-AAC8-501C-91C667247A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324D5-0A30-D293-C97F-0CCA640B4105}"/>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36ECB0CD-40F1-864D-C39F-6682F006BE33}"/>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MoE layer contains many experts (non linear neural networks) that share the same network architecture and are trained by the same algorithm, with a gating (or routing) network that routes individual inputs to a few experts among all the candidates.</a:t>
            </a: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B63943-6598-7CA8-A4FD-93DF9A9AACE9}"/>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538E096F-3E72-2F8D-6B85-D2B104ED0A8A}"/>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46</a:t>
            </a:fld>
            <a:endParaRPr lang="en-AE" dirty="0"/>
          </a:p>
        </p:txBody>
      </p:sp>
      <p:sp>
        <p:nvSpPr>
          <p:cNvPr id="7" name="TextBox 6">
            <a:extLst>
              <a:ext uri="{FF2B5EF4-FFF2-40B4-BE49-F238E27FC236}">
                <a16:creationId xmlns:a16="http://schemas.microsoft.com/office/drawing/2014/main" id="{FF7E2E64-F301-3977-1F3F-310CBC40DD62}"/>
              </a:ext>
            </a:extLst>
          </p:cNvPr>
          <p:cNvSpPr txBox="1"/>
          <p:nvPr/>
        </p:nvSpPr>
        <p:spPr>
          <a:xfrm>
            <a:off x="3542255" y="4320230"/>
            <a:ext cx="1151982" cy="369332"/>
          </a:xfrm>
          <a:prstGeom prst="rect">
            <a:avLst/>
          </a:prstGeom>
          <a:noFill/>
        </p:spPr>
        <p:txBody>
          <a:bodyPr wrap="none" rtlCol="0">
            <a:spAutoFit/>
          </a:bodyPr>
          <a:lstStyle/>
          <a:p>
            <a:r>
              <a:rPr lang="en-US" dirty="0" err="1"/>
              <a:t>MoE</a:t>
            </a:r>
            <a:r>
              <a:rPr lang="en-US" dirty="0"/>
              <a:t> layer</a:t>
            </a:r>
            <a:endParaRPr lang="en-AE" dirty="0"/>
          </a:p>
        </p:txBody>
      </p:sp>
      <p:pic>
        <p:nvPicPr>
          <p:cNvPr id="1028" name="Picture 4">
            <a:extLst>
              <a:ext uri="{FF2B5EF4-FFF2-40B4-BE49-F238E27FC236}">
                <a16:creationId xmlns:a16="http://schemas.microsoft.com/office/drawing/2014/main" id="{28C08016-B76F-B79B-9344-FC7664002A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213" b="14075"/>
          <a:stretch/>
        </p:blipFill>
        <p:spPr bwMode="auto">
          <a:xfrm>
            <a:off x="521744" y="2461490"/>
            <a:ext cx="3020511" cy="3894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447AFF4-8FEA-5907-7CBD-FC6589B42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976" y="2461490"/>
            <a:ext cx="6267846" cy="3717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985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EFAE2-5133-7D11-19F9-2D3BB4BA9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2A58F-D0E4-1684-5B38-10A65815FF8F}"/>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C8F6DE51-026A-1567-4D5B-DA0A43486DB3}"/>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Sparse Layers</a:t>
            </a:r>
          </a:p>
          <a:p>
            <a:pPr algn="just"/>
            <a:r>
              <a:rPr lang="en-GB" dirty="0">
                <a:latin typeface="Arial" panose="020B0604020202020204" pitchFamily="34" charset="0"/>
                <a:cs typeface="Arial" panose="020B0604020202020204" pitchFamily="34" charset="0"/>
              </a:rPr>
              <a:t>The FFNN in a traditional Transformer is called a dense model since all parameters (its weights and biases) are activated. Nothing is left behind and everything is used to calculate the output.</a:t>
            </a:r>
          </a:p>
          <a:p>
            <a:pPr algn="just"/>
            <a:r>
              <a:rPr lang="en-GB" dirty="0">
                <a:latin typeface="Arial" panose="020B0604020202020204" pitchFamily="34" charset="0"/>
                <a:cs typeface="Arial" panose="020B0604020202020204" pitchFamily="34" charset="0"/>
              </a:rPr>
              <a:t>The input activates all parameters to some degree:</a:t>
            </a: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E31B208E-CAC7-3CDC-5033-C5B2E50E6F62}"/>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701902F1-D1E9-D06A-9D36-03C5F84F7D2D}"/>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47</a:t>
            </a:fld>
            <a:endParaRPr lang="en-AE" dirty="0"/>
          </a:p>
        </p:txBody>
      </p:sp>
      <p:pic>
        <p:nvPicPr>
          <p:cNvPr id="2050" name="Picture 2">
            <a:extLst>
              <a:ext uri="{FF2B5EF4-FFF2-40B4-BE49-F238E27FC236}">
                <a16:creationId xmlns:a16="http://schemas.microsoft.com/office/drawing/2014/main" id="{6B88FFBF-4D38-A78F-0F97-77F319D8A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199" y="3157008"/>
            <a:ext cx="4781602" cy="3564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028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CE243-3177-154B-8DCA-75B81D280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B4F657-CA42-FC68-65C7-FD0F1D60CE15}"/>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66A7CC32-2CA4-99C9-54C6-9CF6906F0F30}"/>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Sparse Layers</a:t>
            </a:r>
          </a:p>
          <a:p>
            <a:pPr algn="just"/>
            <a:r>
              <a:rPr lang="en-GB" dirty="0">
                <a:latin typeface="Arial" panose="020B0604020202020204" pitchFamily="34" charset="0"/>
                <a:cs typeface="Arial" panose="020B0604020202020204" pitchFamily="34" charset="0"/>
              </a:rPr>
              <a:t>Sparse models only activate a portion of their total parameters and are closely related to Mixture of Experts.</a:t>
            </a:r>
          </a:p>
          <a:p>
            <a:pPr algn="just"/>
            <a:r>
              <a:rPr lang="en-GB" dirty="0">
                <a:latin typeface="Arial" panose="020B0604020202020204" pitchFamily="34" charset="0"/>
                <a:cs typeface="Arial" panose="020B0604020202020204" pitchFamily="34" charset="0"/>
              </a:rPr>
              <a:t>In </a:t>
            </a:r>
            <a:r>
              <a:rPr lang="en-GB" dirty="0" err="1">
                <a:latin typeface="Arial" panose="020B0604020202020204" pitchFamily="34" charset="0"/>
                <a:cs typeface="Arial" panose="020B0604020202020204" pitchFamily="34" charset="0"/>
              </a:rPr>
              <a:t>MoE</a:t>
            </a:r>
            <a:r>
              <a:rPr lang="en-GB" dirty="0">
                <a:latin typeface="Arial" panose="020B0604020202020204" pitchFamily="34" charset="0"/>
                <a:cs typeface="Arial" panose="020B0604020202020204" pitchFamily="34" charset="0"/>
              </a:rPr>
              <a:t>, we can chop up our dense model into pieces (so-called experts), retrain it, and only activate a subset of experts at a given time:</a:t>
            </a:r>
          </a:p>
        </p:txBody>
      </p:sp>
      <p:sp>
        <p:nvSpPr>
          <p:cNvPr id="4" name="Footer Placeholder 3">
            <a:extLst>
              <a:ext uri="{FF2B5EF4-FFF2-40B4-BE49-F238E27FC236}">
                <a16:creationId xmlns:a16="http://schemas.microsoft.com/office/drawing/2014/main" id="{732C1FC4-9C5F-0ED0-7414-B9A566A0C7AC}"/>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71FB22DC-7CCE-50FA-FC6B-E14472EA1CAA}"/>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48</a:t>
            </a:fld>
            <a:endParaRPr lang="en-AE" dirty="0"/>
          </a:p>
        </p:txBody>
      </p:sp>
      <p:pic>
        <p:nvPicPr>
          <p:cNvPr id="3074" name="Picture 2">
            <a:extLst>
              <a:ext uri="{FF2B5EF4-FFF2-40B4-BE49-F238E27FC236}">
                <a16:creationId xmlns:a16="http://schemas.microsoft.com/office/drawing/2014/main" id="{0FF3464B-7611-13BE-AD48-01A523641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049" y="3225800"/>
            <a:ext cx="4279901" cy="3190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873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F9343-B6AB-CC78-42EC-0E328994C5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C11F-749B-C5B3-8C92-D0F778C0A9F7}"/>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FF17018D-01C8-788F-AC57-28C0A9012066}"/>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The underlying idea is that each expert learns different information during training. Then, when running inference, only specific experts are used as they are most relevant for a given task.</a:t>
            </a:r>
          </a:p>
          <a:p>
            <a:pPr algn="just"/>
            <a:r>
              <a:rPr lang="en-GB" dirty="0">
                <a:latin typeface="Arial" panose="020B0604020202020204" pitchFamily="34" charset="0"/>
                <a:cs typeface="Arial" panose="020B0604020202020204" pitchFamily="34" charset="0"/>
              </a:rPr>
              <a:t>When asked a question, we can select the expert best suited for a given task:</a:t>
            </a: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48613FD-8E1F-B0E8-0919-F42B3A8B3D88}"/>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A7FD3B5B-6C80-3DA6-5725-EF71804D141D}"/>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49</a:t>
            </a:fld>
            <a:endParaRPr lang="en-AE" dirty="0"/>
          </a:p>
        </p:txBody>
      </p:sp>
      <p:pic>
        <p:nvPicPr>
          <p:cNvPr id="4098" name="Picture 2">
            <a:extLst>
              <a:ext uri="{FF2B5EF4-FFF2-40B4-BE49-F238E27FC236}">
                <a16:creationId xmlns:a16="http://schemas.microsoft.com/office/drawing/2014/main" id="{4300DA61-76C9-4F8C-79DB-E1CAC4BF4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275" y="2759366"/>
            <a:ext cx="4231450" cy="359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15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93EA4-3A32-4F5E-0F45-976FE4A4A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1F224-0426-E0DE-7463-785E6CE20DAE}"/>
              </a:ext>
            </a:extLst>
          </p:cNvPr>
          <p:cNvSpPr>
            <a:spLocks noGrp="1"/>
          </p:cNvSpPr>
          <p:nvPr>
            <p:ph type="title"/>
          </p:nvPr>
        </p:nvSpPr>
        <p:spPr>
          <a:xfrm>
            <a:off x="128081" y="83024"/>
            <a:ext cx="11935838" cy="636925"/>
          </a:xfrm>
        </p:spPr>
        <p:txBody>
          <a:bodyPr>
            <a:normAutofit fontScale="90000"/>
          </a:bodyPr>
          <a:lstStyle/>
          <a:p>
            <a:r>
              <a:rPr lang="en-US" dirty="0"/>
              <a:t>KV Cache</a:t>
            </a:r>
            <a:endParaRPr lang="en-AE" dirty="0"/>
          </a:p>
        </p:txBody>
      </p:sp>
      <p:sp>
        <p:nvSpPr>
          <p:cNvPr id="3" name="Content Placeholder 2">
            <a:extLst>
              <a:ext uri="{FF2B5EF4-FFF2-40B4-BE49-F238E27FC236}">
                <a16:creationId xmlns:a16="http://schemas.microsoft.com/office/drawing/2014/main" id="{9F09465B-ED5E-D303-54A7-28C54F4B81A0}"/>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RECALL</a:t>
            </a:r>
          </a:p>
          <a:p>
            <a:pPr algn="just"/>
            <a:r>
              <a:rPr lang="en-US" b="1" dirty="0">
                <a:latin typeface="Arial" panose="020B0604020202020204" pitchFamily="34" charset="0"/>
                <a:cs typeface="Arial" panose="020B0604020202020204" pitchFamily="34" charset="0"/>
              </a:rPr>
              <a:t>Token by token generation</a:t>
            </a:r>
            <a:r>
              <a:rPr lang="en-US"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Recall that when generating the second token, we simply append the output token to the input and do another forward pass through the model.</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AE"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2E64E9-7C4A-C5E1-273E-916195963D3E}"/>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CB916D79-BCA1-E718-C9FC-34303E5EE2BA}"/>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5</a:t>
            </a:fld>
            <a:endParaRPr lang="en-AE" dirty="0"/>
          </a:p>
        </p:txBody>
      </p:sp>
      <p:pic>
        <p:nvPicPr>
          <p:cNvPr id="64" name="Picture 63">
            <a:extLst>
              <a:ext uri="{FF2B5EF4-FFF2-40B4-BE49-F238E27FC236}">
                <a16:creationId xmlns:a16="http://schemas.microsoft.com/office/drawing/2014/main" id="{0F0548FB-DB99-5379-A382-CF5511713F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1670320" y="2696210"/>
            <a:ext cx="8851360" cy="3660139"/>
          </a:xfrm>
          <a:prstGeom prst="rect">
            <a:avLst/>
          </a:prstGeom>
        </p:spPr>
      </p:pic>
    </p:spTree>
    <p:extLst>
      <p:ext uri="{BB962C8B-B14F-4D97-AF65-F5344CB8AC3E}">
        <p14:creationId xmlns:p14="http://schemas.microsoft.com/office/powerpoint/2010/main" val="300767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4A1F6-3841-1DD9-65B8-27DD37440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81B04-8BB8-3706-64B3-D253A607E85F}"/>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73839490-FB7F-CFED-45D8-FA9EEEABC3FB}"/>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All Experts in the </a:t>
            </a:r>
            <a:r>
              <a:rPr lang="en-GB" dirty="0" err="1">
                <a:latin typeface="Arial" panose="020B0604020202020204" pitchFamily="34" charset="0"/>
                <a:cs typeface="Arial" panose="020B0604020202020204" pitchFamily="34" charset="0"/>
              </a:rPr>
              <a:t>MoE</a:t>
            </a:r>
            <a:r>
              <a:rPr lang="en-GB" dirty="0">
                <a:latin typeface="Arial" panose="020B0604020202020204" pitchFamily="34" charset="0"/>
                <a:cs typeface="Arial" panose="020B0604020202020204" pitchFamily="34" charset="0"/>
              </a:rPr>
              <a:t> layer are FFNNs themselves. All experts have the same structure, initialized from the same weight distribution and are trained with the same optimization configuration. </a:t>
            </a: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E6F07E96-D911-B6E7-360C-32D08DB26807}"/>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7CBE5499-AE40-827D-B948-F2082AD8B791}"/>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50</a:t>
            </a:fld>
            <a:endParaRPr lang="en-AE" dirty="0"/>
          </a:p>
        </p:txBody>
      </p:sp>
      <p:pic>
        <p:nvPicPr>
          <p:cNvPr id="5124" name="Picture 4">
            <a:extLst>
              <a:ext uri="{FF2B5EF4-FFF2-40B4-BE49-F238E27FC236}">
                <a16:creationId xmlns:a16="http://schemas.microsoft.com/office/drawing/2014/main" id="{68DE2420-1787-9CC7-8B1B-B82F92B64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657" y="2105270"/>
            <a:ext cx="5060686" cy="430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732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1584-0DDA-5E7D-72F5-613F01A10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758F21-9816-0366-4408-7FE5DF99D1E2}"/>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7CC24024-3EE2-F45D-DB94-9F531DB3D6FD}"/>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The Routing Mechanism</a:t>
            </a:r>
          </a:p>
          <a:p>
            <a:pPr algn="just"/>
            <a:r>
              <a:rPr lang="en-GB" dirty="0">
                <a:latin typeface="Arial" panose="020B0604020202020204" pitchFamily="34" charset="0"/>
                <a:cs typeface="Arial" panose="020B0604020202020204" pitchFamily="34" charset="0"/>
              </a:rPr>
              <a:t>The router (or gate network) is also an FFNN and is used to choose the expert based on a particular input. It outputs probabilities which it uses to select the best matching expert:</a:t>
            </a:r>
          </a:p>
        </p:txBody>
      </p:sp>
      <p:sp>
        <p:nvSpPr>
          <p:cNvPr id="4" name="Footer Placeholder 3">
            <a:extLst>
              <a:ext uri="{FF2B5EF4-FFF2-40B4-BE49-F238E27FC236}">
                <a16:creationId xmlns:a16="http://schemas.microsoft.com/office/drawing/2014/main" id="{3971B45A-0AB9-0540-8CF9-BD88A4EB35BC}"/>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D7BB333E-D9F6-9976-F302-B80C1C537748}"/>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51</a:t>
            </a:fld>
            <a:endParaRPr lang="en-AE" dirty="0"/>
          </a:p>
        </p:txBody>
      </p:sp>
      <p:pic>
        <p:nvPicPr>
          <p:cNvPr id="6146" name="Picture 2">
            <a:extLst>
              <a:ext uri="{FF2B5EF4-FFF2-40B4-BE49-F238E27FC236}">
                <a16:creationId xmlns:a16="http://schemas.microsoft.com/office/drawing/2014/main" id="{B39CE24A-C313-273C-57BA-73E88364D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486" y="2345488"/>
            <a:ext cx="3922124" cy="4157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29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4CCDC-E468-896C-C447-BAC7A3B81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CDD4C4-0559-D48A-7A73-947E40F0866B}"/>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C25B40F8-EEF7-9659-8A3E-6EDA9BDEB629}"/>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The Routing Mechanism</a:t>
            </a:r>
          </a:p>
          <a:p>
            <a:pPr algn="just"/>
            <a:r>
              <a:rPr lang="en-GB" sz="2400" dirty="0">
                <a:latin typeface="Arial" panose="020B0604020202020204" pitchFamily="34" charset="0"/>
                <a:cs typeface="Arial" panose="020B0604020202020204" pitchFamily="34" charset="0"/>
              </a:rPr>
              <a:t>The gating network is arguably the most important component of any </a:t>
            </a:r>
            <a:r>
              <a:rPr lang="en-GB" sz="2400" dirty="0" err="1">
                <a:latin typeface="Arial" panose="020B0604020202020204" pitchFamily="34" charset="0"/>
                <a:cs typeface="Arial" panose="020B0604020202020204" pitchFamily="34" charset="0"/>
              </a:rPr>
              <a:t>MoE</a:t>
            </a:r>
            <a:r>
              <a:rPr lang="en-GB" sz="2400" dirty="0">
                <a:latin typeface="Arial" panose="020B0604020202020204" pitchFamily="34" charset="0"/>
                <a:cs typeface="Arial" panose="020B0604020202020204" pitchFamily="34" charset="0"/>
              </a:rPr>
              <a:t> as it not only decides which experts to choose during inference but also training.</a:t>
            </a:r>
          </a:p>
        </p:txBody>
      </p:sp>
      <p:sp>
        <p:nvSpPr>
          <p:cNvPr id="4" name="Footer Placeholder 3">
            <a:extLst>
              <a:ext uri="{FF2B5EF4-FFF2-40B4-BE49-F238E27FC236}">
                <a16:creationId xmlns:a16="http://schemas.microsoft.com/office/drawing/2014/main" id="{B59FE6DD-1641-307E-4464-B71EDD48ABF9}"/>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109B7FC2-B5D1-03FB-DD6C-83C4D86D08B6}"/>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52</a:t>
            </a:fld>
            <a:endParaRPr lang="en-AE" dirty="0"/>
          </a:p>
        </p:txBody>
      </p:sp>
      <p:pic>
        <p:nvPicPr>
          <p:cNvPr id="7170" name="Picture 2">
            <a:extLst>
              <a:ext uri="{FF2B5EF4-FFF2-40B4-BE49-F238E27FC236}">
                <a16:creationId xmlns:a16="http://schemas.microsoft.com/office/drawing/2014/main" id="{4EA90E37-28E7-3F0A-04E8-DC507812E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61" y="2124030"/>
            <a:ext cx="3929591" cy="423231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731C2300-46A0-529E-374C-436820D6A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517" y="2730873"/>
            <a:ext cx="2368549" cy="74881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C5E7F99F-F904-B1AB-DF03-0D724CA0CF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585" y="3664858"/>
            <a:ext cx="2556415" cy="8433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E29CC60C-F46F-EB2B-B5C1-7304897A44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63"/>
          <a:stretch/>
        </p:blipFill>
        <p:spPr bwMode="auto">
          <a:xfrm>
            <a:off x="3633517" y="5459201"/>
            <a:ext cx="2556415" cy="8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019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7A5AA-8605-3BD8-41F2-C89E4E88F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781CAB-F3F6-291D-FFD3-A5D2E71EFE70}"/>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9F69793A-190F-CB7C-97AD-C586FD7FF788}"/>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The Routing Mechanism</a:t>
            </a:r>
          </a:p>
          <a:p>
            <a:pPr algn="just"/>
            <a:r>
              <a:rPr lang="en-GB" sz="2400" dirty="0">
                <a:latin typeface="Arial" panose="020B0604020202020204" pitchFamily="34" charset="0"/>
                <a:cs typeface="Arial" panose="020B0604020202020204" pitchFamily="34" charset="0"/>
              </a:rPr>
              <a:t>The gating network is arguably the most important component of any </a:t>
            </a:r>
            <a:r>
              <a:rPr lang="en-GB" sz="2400" dirty="0" err="1">
                <a:latin typeface="Arial" panose="020B0604020202020204" pitchFamily="34" charset="0"/>
                <a:cs typeface="Arial" panose="020B0604020202020204" pitchFamily="34" charset="0"/>
              </a:rPr>
              <a:t>MoE</a:t>
            </a:r>
            <a:r>
              <a:rPr lang="en-GB" sz="2400" dirty="0">
                <a:latin typeface="Arial" panose="020B0604020202020204" pitchFamily="34" charset="0"/>
                <a:cs typeface="Arial" panose="020B0604020202020204" pitchFamily="34" charset="0"/>
              </a:rPr>
              <a:t> as it not only decides which experts to choose during inference but also training.</a:t>
            </a:r>
          </a:p>
        </p:txBody>
      </p:sp>
      <p:sp>
        <p:nvSpPr>
          <p:cNvPr id="4" name="Footer Placeholder 3">
            <a:extLst>
              <a:ext uri="{FF2B5EF4-FFF2-40B4-BE49-F238E27FC236}">
                <a16:creationId xmlns:a16="http://schemas.microsoft.com/office/drawing/2014/main" id="{9358961F-1C33-0C28-5AFE-7468FB296AB0}"/>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D8FB46A5-129F-DB87-5DA1-76388523B963}"/>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53</a:t>
            </a:fld>
            <a:endParaRPr lang="en-AE" dirty="0"/>
          </a:p>
        </p:txBody>
      </p:sp>
      <p:pic>
        <p:nvPicPr>
          <p:cNvPr id="7170" name="Picture 2">
            <a:extLst>
              <a:ext uri="{FF2B5EF4-FFF2-40B4-BE49-F238E27FC236}">
                <a16:creationId xmlns:a16="http://schemas.microsoft.com/office/drawing/2014/main" id="{432EE73C-0BD7-E9EF-B6FF-3CEFC8F51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61" y="2124030"/>
            <a:ext cx="3929591" cy="423231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7BD44946-4F71-0A7C-B72A-17343526F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517" y="2730873"/>
            <a:ext cx="2368549" cy="74881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02D1B07-C168-309A-FA12-53C50CD5C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3516" y="3725379"/>
            <a:ext cx="2556415" cy="8433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BC23ACDB-D5A2-7833-D0DA-D5FED54D11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63"/>
          <a:stretch/>
        </p:blipFill>
        <p:spPr bwMode="auto">
          <a:xfrm>
            <a:off x="3633517" y="5438154"/>
            <a:ext cx="2556415" cy="89714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752A0AA-977B-2BDC-1C79-900602EF79E6}"/>
              </a:ext>
            </a:extLst>
          </p:cNvPr>
          <p:cNvGrpSpPr/>
          <p:nvPr/>
        </p:nvGrpSpPr>
        <p:grpSpPr>
          <a:xfrm>
            <a:off x="6545533" y="2286855"/>
            <a:ext cx="5511002" cy="3834545"/>
            <a:chOff x="4470400" y="2155093"/>
            <a:chExt cx="6328832" cy="4252057"/>
          </a:xfrm>
        </p:grpSpPr>
        <p:sp>
          <p:nvSpPr>
            <p:cNvPr id="12" name="Rectangle: Rounded Corners 11">
              <a:extLst>
                <a:ext uri="{FF2B5EF4-FFF2-40B4-BE49-F238E27FC236}">
                  <a16:creationId xmlns:a16="http://schemas.microsoft.com/office/drawing/2014/main" id="{F7052D05-A777-8207-E3C5-03EBD5947BE1}"/>
                </a:ext>
              </a:extLst>
            </p:cNvPr>
            <p:cNvSpPr/>
            <p:nvPr/>
          </p:nvSpPr>
          <p:spPr>
            <a:xfrm>
              <a:off x="7442200" y="5240867"/>
              <a:ext cx="1422401" cy="5746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Gating Network</a:t>
              </a:r>
              <a:endParaRPr lang="en-AE" dirty="0"/>
            </a:p>
          </p:txBody>
        </p:sp>
        <p:cxnSp>
          <p:nvCxnSpPr>
            <p:cNvPr id="13" name="Straight Arrow Connector 12">
              <a:extLst>
                <a:ext uri="{FF2B5EF4-FFF2-40B4-BE49-F238E27FC236}">
                  <a16:creationId xmlns:a16="http://schemas.microsoft.com/office/drawing/2014/main" id="{5D64FD7C-1F81-1B37-F8FE-74A2DFCA77B2}"/>
                </a:ext>
              </a:extLst>
            </p:cNvPr>
            <p:cNvCxnSpPr>
              <a:cxnSpLocks/>
              <a:stCxn id="12" idx="2"/>
            </p:cNvCxnSpPr>
            <p:nvPr/>
          </p:nvCxnSpPr>
          <p:spPr>
            <a:xfrm>
              <a:off x="8153401" y="5815542"/>
              <a:ext cx="0" cy="364067"/>
            </a:xfrm>
            <a:prstGeom prst="straightConnector1">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C355B67-D992-57E1-128C-CA241933BCA1}"/>
                </a:ext>
              </a:extLst>
            </p:cNvPr>
            <p:cNvSpPr/>
            <p:nvPr/>
          </p:nvSpPr>
          <p:spPr>
            <a:xfrm>
              <a:off x="8030633" y="6178550"/>
              <a:ext cx="245533" cy="228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endParaRPr lang="en-AE" dirty="0">
                <a:solidFill>
                  <a:schemeClr val="tx1"/>
                </a:solidFill>
              </a:endParaRPr>
            </a:p>
          </p:txBody>
        </p:sp>
        <p:sp>
          <p:nvSpPr>
            <p:cNvPr id="18" name="Rectangle 17">
              <a:extLst>
                <a:ext uri="{FF2B5EF4-FFF2-40B4-BE49-F238E27FC236}">
                  <a16:creationId xmlns:a16="http://schemas.microsoft.com/office/drawing/2014/main" id="{E606B82D-56F8-52E9-D2D4-23385FCBB65C}"/>
                </a:ext>
              </a:extLst>
            </p:cNvPr>
            <p:cNvSpPr/>
            <p:nvPr/>
          </p:nvSpPr>
          <p:spPr>
            <a:xfrm>
              <a:off x="5499100" y="4080936"/>
              <a:ext cx="1058333" cy="4148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Expert 1</a:t>
              </a:r>
              <a:endParaRPr lang="en-AE" sz="1200" dirty="0"/>
            </a:p>
          </p:txBody>
        </p:sp>
        <p:sp>
          <p:nvSpPr>
            <p:cNvPr id="19" name="Rectangle 18">
              <a:extLst>
                <a:ext uri="{FF2B5EF4-FFF2-40B4-BE49-F238E27FC236}">
                  <a16:creationId xmlns:a16="http://schemas.microsoft.com/office/drawing/2014/main" id="{7F1EC1A9-BD9E-05B2-12A8-7898B4FD73C0}"/>
                </a:ext>
              </a:extLst>
            </p:cNvPr>
            <p:cNvSpPr/>
            <p:nvPr/>
          </p:nvSpPr>
          <p:spPr>
            <a:xfrm>
              <a:off x="6913033" y="4080936"/>
              <a:ext cx="1058333" cy="4148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Expert 2</a:t>
              </a:r>
              <a:endParaRPr lang="en-AE" sz="1200" dirty="0"/>
            </a:p>
          </p:txBody>
        </p:sp>
        <p:sp>
          <p:nvSpPr>
            <p:cNvPr id="20" name="Rectangle 19">
              <a:extLst>
                <a:ext uri="{FF2B5EF4-FFF2-40B4-BE49-F238E27FC236}">
                  <a16:creationId xmlns:a16="http://schemas.microsoft.com/office/drawing/2014/main" id="{2273D6BE-1BD8-5D82-1C98-A94B6D65B35B}"/>
                </a:ext>
              </a:extLst>
            </p:cNvPr>
            <p:cNvSpPr/>
            <p:nvPr/>
          </p:nvSpPr>
          <p:spPr>
            <a:xfrm>
              <a:off x="8326966" y="4080936"/>
              <a:ext cx="1058333" cy="4148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Expert n-1</a:t>
              </a:r>
              <a:endParaRPr lang="en-AE" sz="1200" dirty="0"/>
            </a:p>
          </p:txBody>
        </p:sp>
        <p:sp>
          <p:nvSpPr>
            <p:cNvPr id="21" name="Rectangle 20">
              <a:extLst>
                <a:ext uri="{FF2B5EF4-FFF2-40B4-BE49-F238E27FC236}">
                  <a16:creationId xmlns:a16="http://schemas.microsoft.com/office/drawing/2014/main" id="{26A5C68A-EB66-DBCE-FEDC-12187A76A99B}"/>
                </a:ext>
              </a:extLst>
            </p:cNvPr>
            <p:cNvSpPr/>
            <p:nvPr/>
          </p:nvSpPr>
          <p:spPr>
            <a:xfrm>
              <a:off x="9740899" y="4080935"/>
              <a:ext cx="1058333" cy="4148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Expert n</a:t>
              </a:r>
              <a:endParaRPr lang="en-AE" sz="1400" dirty="0"/>
            </a:p>
          </p:txBody>
        </p:sp>
        <p:grpSp>
          <p:nvGrpSpPr>
            <p:cNvPr id="31" name="Group 30">
              <a:extLst>
                <a:ext uri="{FF2B5EF4-FFF2-40B4-BE49-F238E27FC236}">
                  <a16:creationId xmlns:a16="http://schemas.microsoft.com/office/drawing/2014/main" id="{1A0E17D7-A41A-C8B1-2BB8-77E3D5E8BE6B}"/>
                </a:ext>
              </a:extLst>
            </p:cNvPr>
            <p:cNvGrpSpPr/>
            <p:nvPr/>
          </p:nvGrpSpPr>
          <p:grpSpPr>
            <a:xfrm>
              <a:off x="8153401" y="4495800"/>
              <a:ext cx="711200" cy="330202"/>
              <a:chOff x="7975600" y="4275665"/>
              <a:chExt cx="711200" cy="330202"/>
            </a:xfrm>
          </p:grpSpPr>
          <p:cxnSp>
            <p:nvCxnSpPr>
              <p:cNvPr id="27" name="Straight Arrow Connector 26">
                <a:extLst>
                  <a:ext uri="{FF2B5EF4-FFF2-40B4-BE49-F238E27FC236}">
                    <a16:creationId xmlns:a16="http://schemas.microsoft.com/office/drawing/2014/main" id="{0F425B98-DA8C-8840-B8E7-2FCC95CC8FC6}"/>
                  </a:ext>
                </a:extLst>
              </p:cNvPr>
              <p:cNvCxnSpPr>
                <a:cxnSpLocks/>
              </p:cNvCxnSpPr>
              <p:nvPr/>
            </p:nvCxnSpPr>
            <p:spPr>
              <a:xfrm>
                <a:off x="8686800" y="4275665"/>
                <a:ext cx="0" cy="330202"/>
              </a:xfrm>
              <a:prstGeom prst="straightConnector1">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F23A749-E331-CEB0-704E-662399FECB2B}"/>
                  </a:ext>
                </a:extLst>
              </p:cNvPr>
              <p:cNvCxnSpPr/>
              <p:nvPr/>
            </p:nvCxnSpPr>
            <p:spPr>
              <a:xfrm>
                <a:off x="7975600" y="4605867"/>
                <a:ext cx="711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94E99704-B7F6-EF10-750F-E249B3552B62}"/>
                </a:ext>
              </a:extLst>
            </p:cNvPr>
            <p:cNvGrpSpPr/>
            <p:nvPr/>
          </p:nvGrpSpPr>
          <p:grpSpPr>
            <a:xfrm flipH="1">
              <a:off x="7442198" y="4495272"/>
              <a:ext cx="711200" cy="745067"/>
              <a:chOff x="7975600" y="4275665"/>
              <a:chExt cx="711200" cy="745067"/>
            </a:xfrm>
          </p:grpSpPr>
          <p:cxnSp>
            <p:nvCxnSpPr>
              <p:cNvPr id="33" name="Straight Connector 32">
                <a:extLst>
                  <a:ext uri="{FF2B5EF4-FFF2-40B4-BE49-F238E27FC236}">
                    <a16:creationId xmlns:a16="http://schemas.microsoft.com/office/drawing/2014/main" id="{F56E5ACE-1C30-4296-9887-0649A762AEF7}"/>
                  </a:ext>
                </a:extLst>
              </p:cNvPr>
              <p:cNvCxnSpPr/>
              <p:nvPr/>
            </p:nvCxnSpPr>
            <p:spPr>
              <a:xfrm flipV="1">
                <a:off x="7975600" y="4605867"/>
                <a:ext cx="0" cy="4148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D9D4849-95A5-8E00-7A72-7719573F2FD7}"/>
                  </a:ext>
                </a:extLst>
              </p:cNvPr>
              <p:cNvCxnSpPr>
                <a:cxnSpLocks/>
              </p:cNvCxnSpPr>
              <p:nvPr/>
            </p:nvCxnSpPr>
            <p:spPr>
              <a:xfrm>
                <a:off x="8686800" y="4275665"/>
                <a:ext cx="0" cy="330202"/>
              </a:xfrm>
              <a:prstGeom prst="straightConnector1">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EFD12AE-7EB9-0BBB-9671-EE3408D7509A}"/>
                  </a:ext>
                </a:extLst>
              </p:cNvPr>
              <p:cNvCxnSpPr/>
              <p:nvPr/>
            </p:nvCxnSpPr>
            <p:spPr>
              <a:xfrm>
                <a:off x="7975600" y="4605867"/>
                <a:ext cx="711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2963B87-CB28-EBA9-C7D6-9A68D7C33A63}"/>
                    </a:ext>
                  </a:extLst>
                </p:cNvPr>
                <p:cNvSpPr txBox="1"/>
                <p:nvPr/>
              </p:nvSpPr>
              <p:spPr>
                <a:xfrm>
                  <a:off x="7939237" y="4168805"/>
                  <a:ext cx="4283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AE" dirty="0"/>
                </a:p>
              </p:txBody>
            </p:sp>
          </mc:Choice>
          <mc:Fallback>
            <p:sp>
              <p:nvSpPr>
                <p:cNvPr id="36" name="TextBox 35">
                  <a:extLst>
                    <a:ext uri="{FF2B5EF4-FFF2-40B4-BE49-F238E27FC236}">
                      <a16:creationId xmlns:a16="http://schemas.microsoft.com/office/drawing/2014/main" id="{32963B87-CB28-EBA9-C7D6-9A68D7C33A63}"/>
                    </a:ext>
                  </a:extLst>
                </p:cNvPr>
                <p:cNvSpPr txBox="1">
                  <a:spLocks noRot="1" noChangeAspect="1" noMove="1" noResize="1" noEditPoints="1" noAdjustHandles="1" noChangeArrowheads="1" noChangeShapeType="1" noTextEdit="1"/>
                </p:cNvSpPr>
                <p:nvPr/>
              </p:nvSpPr>
              <p:spPr>
                <a:xfrm>
                  <a:off x="7939237" y="4168805"/>
                  <a:ext cx="428322" cy="369332"/>
                </a:xfrm>
                <a:prstGeom prst="rect">
                  <a:avLst/>
                </a:prstGeom>
                <a:blipFill>
                  <a:blip r:embed="rId6"/>
                  <a:stretch>
                    <a:fillRect/>
                  </a:stretch>
                </a:blipFill>
              </p:spPr>
              <p:txBody>
                <a:bodyPr/>
                <a:lstStyle/>
                <a:p>
                  <a:r>
                    <a:rPr lang="en-AE">
                      <a:noFill/>
                    </a:rPr>
                    <a:t> </a:t>
                  </a:r>
                </a:p>
              </p:txBody>
            </p:sp>
          </mc:Fallback>
        </mc:AlternateContent>
        <p:cxnSp>
          <p:nvCxnSpPr>
            <p:cNvPr id="38" name="Straight Connector 37">
              <a:extLst>
                <a:ext uri="{FF2B5EF4-FFF2-40B4-BE49-F238E27FC236}">
                  <a16:creationId xmlns:a16="http://schemas.microsoft.com/office/drawing/2014/main" id="{A1F7256D-9B47-ABBF-2BF0-7336C8247492}"/>
                </a:ext>
              </a:extLst>
            </p:cNvPr>
            <p:cNvCxnSpPr>
              <a:stCxn id="19" idx="0"/>
            </p:cNvCxnSpPr>
            <p:nvPr/>
          </p:nvCxnSpPr>
          <p:spPr>
            <a:xfrm flipH="1" flipV="1">
              <a:off x="7442198" y="3898903"/>
              <a:ext cx="2" cy="1820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4F0CA50-9FE3-D068-E017-1A2ED2C6BB90}"/>
                </a:ext>
              </a:extLst>
            </p:cNvPr>
            <p:cNvCxnSpPr>
              <a:cxnSpLocks/>
            </p:cNvCxnSpPr>
            <p:nvPr/>
          </p:nvCxnSpPr>
          <p:spPr>
            <a:xfrm flipH="1" flipV="1">
              <a:off x="8864596" y="3392483"/>
              <a:ext cx="4" cy="6884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8BE837B5-FFA3-D644-3382-CEE74AC44194}"/>
                </a:ext>
              </a:extLst>
            </p:cNvPr>
            <p:cNvSpPr/>
            <p:nvPr/>
          </p:nvSpPr>
          <p:spPr>
            <a:xfrm>
              <a:off x="7319437" y="3671626"/>
              <a:ext cx="245522" cy="24447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solidFill>
                  <a:schemeClr val="tx1"/>
                </a:solidFill>
              </a:endParaRPr>
            </a:p>
          </p:txBody>
        </p:sp>
        <p:sp>
          <p:nvSpPr>
            <p:cNvPr id="42" name="Oval 41">
              <a:extLst>
                <a:ext uri="{FF2B5EF4-FFF2-40B4-BE49-F238E27FC236}">
                  <a16:creationId xmlns:a16="http://schemas.microsoft.com/office/drawing/2014/main" id="{1A78D832-0FB0-8D5E-6BC4-30B58592113F}"/>
                </a:ext>
              </a:extLst>
            </p:cNvPr>
            <p:cNvSpPr/>
            <p:nvPr/>
          </p:nvSpPr>
          <p:spPr>
            <a:xfrm>
              <a:off x="8741835" y="3446999"/>
              <a:ext cx="245522" cy="24447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37B9B85-4FF4-371A-088E-384413AABF15}"/>
                    </a:ext>
                  </a:extLst>
                </p:cNvPr>
                <p:cNvSpPr txBox="1"/>
                <p:nvPr/>
              </p:nvSpPr>
              <p:spPr>
                <a:xfrm>
                  <a:off x="7240002" y="3590420"/>
                  <a:ext cx="34605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oMath>
                    </m:oMathPara>
                  </a14:m>
                  <a:endParaRPr lang="en-AE" dirty="0"/>
                </a:p>
              </p:txBody>
            </p:sp>
          </mc:Choice>
          <mc:Fallback>
            <p:sp>
              <p:nvSpPr>
                <p:cNvPr id="43" name="TextBox 42">
                  <a:extLst>
                    <a:ext uri="{FF2B5EF4-FFF2-40B4-BE49-F238E27FC236}">
                      <a16:creationId xmlns:a16="http://schemas.microsoft.com/office/drawing/2014/main" id="{737B9B85-4FF4-371A-088E-384413AABF15}"/>
                    </a:ext>
                  </a:extLst>
                </p:cNvPr>
                <p:cNvSpPr txBox="1">
                  <a:spLocks noRot="1" noChangeAspect="1" noMove="1" noResize="1" noEditPoints="1" noAdjustHandles="1" noChangeArrowheads="1" noChangeShapeType="1" noTextEdit="1"/>
                </p:cNvSpPr>
                <p:nvPr/>
              </p:nvSpPr>
              <p:spPr>
                <a:xfrm>
                  <a:off x="7240002" y="3590420"/>
                  <a:ext cx="346052" cy="369332"/>
                </a:xfrm>
                <a:prstGeom prst="rect">
                  <a:avLst/>
                </a:prstGeom>
                <a:blipFill>
                  <a:blip r:embed="rId7"/>
                  <a:stretch>
                    <a:fillRect r="-6000"/>
                  </a:stretch>
                </a:blipFill>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25A649F-DCA9-907A-5837-418D68884703}"/>
                    </a:ext>
                  </a:extLst>
                </p:cNvPr>
                <p:cNvSpPr txBox="1"/>
                <p:nvPr/>
              </p:nvSpPr>
              <p:spPr>
                <a:xfrm>
                  <a:off x="8672123" y="3357899"/>
                  <a:ext cx="34605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oMath>
                    </m:oMathPara>
                  </a14:m>
                  <a:endParaRPr lang="en-AE" dirty="0"/>
                </a:p>
              </p:txBody>
            </p:sp>
          </mc:Choice>
          <mc:Fallback>
            <p:sp>
              <p:nvSpPr>
                <p:cNvPr id="44" name="TextBox 43">
                  <a:extLst>
                    <a:ext uri="{FF2B5EF4-FFF2-40B4-BE49-F238E27FC236}">
                      <a16:creationId xmlns:a16="http://schemas.microsoft.com/office/drawing/2014/main" id="{725A649F-DCA9-907A-5837-418D68884703}"/>
                    </a:ext>
                  </a:extLst>
                </p:cNvPr>
                <p:cNvSpPr txBox="1">
                  <a:spLocks noRot="1" noChangeAspect="1" noMove="1" noResize="1" noEditPoints="1" noAdjustHandles="1" noChangeArrowheads="1" noChangeShapeType="1" noTextEdit="1"/>
                </p:cNvSpPr>
                <p:nvPr/>
              </p:nvSpPr>
              <p:spPr>
                <a:xfrm>
                  <a:off x="8672123" y="3357899"/>
                  <a:ext cx="346052" cy="369332"/>
                </a:xfrm>
                <a:prstGeom prst="rect">
                  <a:avLst/>
                </a:prstGeom>
                <a:blipFill>
                  <a:blip r:embed="rId8"/>
                  <a:stretch>
                    <a:fillRect r="-8163"/>
                  </a:stretch>
                </a:blipFill>
              </p:spPr>
              <p:txBody>
                <a:bodyPr/>
                <a:lstStyle/>
                <a:p>
                  <a:r>
                    <a:rPr lang="en-AE">
                      <a:noFill/>
                    </a:rPr>
                    <a:t> </a:t>
                  </a:r>
                </a:p>
              </p:txBody>
            </p:sp>
          </mc:Fallback>
        </mc:AlternateContent>
        <p:grpSp>
          <p:nvGrpSpPr>
            <p:cNvPr id="50" name="Group 49">
              <a:extLst>
                <a:ext uri="{FF2B5EF4-FFF2-40B4-BE49-F238E27FC236}">
                  <a16:creationId xmlns:a16="http://schemas.microsoft.com/office/drawing/2014/main" id="{2C3AB7AE-31DD-565F-5EB1-709B9B4AD57B}"/>
                </a:ext>
              </a:extLst>
            </p:cNvPr>
            <p:cNvGrpSpPr/>
            <p:nvPr/>
          </p:nvGrpSpPr>
          <p:grpSpPr>
            <a:xfrm>
              <a:off x="7951743" y="2852525"/>
              <a:ext cx="367297" cy="369820"/>
              <a:chOff x="7765380" y="2649538"/>
              <a:chExt cx="367297" cy="369820"/>
            </a:xfrm>
          </p:grpSpPr>
          <p:sp>
            <p:nvSpPr>
              <p:cNvPr id="48" name="Oval 47">
                <a:extLst>
                  <a:ext uri="{FF2B5EF4-FFF2-40B4-BE49-F238E27FC236}">
                    <a16:creationId xmlns:a16="http://schemas.microsoft.com/office/drawing/2014/main" id="{0A3F315A-69E8-951E-8D9E-D10EBEFA805A}"/>
                  </a:ext>
                </a:extLst>
              </p:cNvPr>
              <p:cNvSpPr/>
              <p:nvPr/>
            </p:nvSpPr>
            <p:spPr>
              <a:xfrm>
                <a:off x="7802477" y="2686606"/>
                <a:ext cx="330200" cy="3327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198FC2E7-3C5D-D21F-E261-110DC21754EB}"/>
                      </a:ext>
                    </a:extLst>
                  </p:cNvPr>
                  <p:cNvSpPr txBox="1"/>
                  <p:nvPr/>
                </p:nvSpPr>
                <p:spPr>
                  <a:xfrm>
                    <a:off x="7765380" y="2649538"/>
                    <a:ext cx="34605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oMath>
                      </m:oMathPara>
                    </a14:m>
                    <a:endParaRPr lang="en-AE" dirty="0"/>
                  </a:p>
                </p:txBody>
              </p:sp>
            </mc:Choice>
            <mc:Fallback>
              <p:sp>
                <p:nvSpPr>
                  <p:cNvPr id="49" name="TextBox 48">
                    <a:extLst>
                      <a:ext uri="{FF2B5EF4-FFF2-40B4-BE49-F238E27FC236}">
                        <a16:creationId xmlns:a16="http://schemas.microsoft.com/office/drawing/2014/main" id="{198FC2E7-3C5D-D21F-E261-110DC21754EB}"/>
                      </a:ext>
                    </a:extLst>
                  </p:cNvPr>
                  <p:cNvSpPr txBox="1">
                    <a:spLocks noRot="1" noChangeAspect="1" noMove="1" noResize="1" noEditPoints="1" noAdjustHandles="1" noChangeArrowheads="1" noChangeShapeType="1" noTextEdit="1"/>
                  </p:cNvSpPr>
                  <p:nvPr/>
                </p:nvSpPr>
                <p:spPr>
                  <a:xfrm>
                    <a:off x="7765380" y="2649538"/>
                    <a:ext cx="346052" cy="369332"/>
                  </a:xfrm>
                  <a:prstGeom prst="rect">
                    <a:avLst/>
                  </a:prstGeom>
                  <a:blipFill>
                    <a:blip r:embed="rId9"/>
                    <a:stretch>
                      <a:fillRect r="-14286" b="-1818"/>
                    </a:stretch>
                  </a:blipFill>
                </p:spPr>
                <p:txBody>
                  <a:bodyPr/>
                  <a:lstStyle/>
                  <a:p>
                    <a:r>
                      <a:rPr lang="en-AE">
                        <a:noFill/>
                      </a:rPr>
                      <a:t> </a:t>
                    </a:r>
                  </a:p>
                </p:txBody>
              </p:sp>
            </mc:Fallback>
          </mc:AlternateContent>
        </p:grpSp>
        <p:cxnSp>
          <p:nvCxnSpPr>
            <p:cNvPr id="64" name="Straight Arrow Connector 63">
              <a:extLst>
                <a:ext uri="{FF2B5EF4-FFF2-40B4-BE49-F238E27FC236}">
                  <a16:creationId xmlns:a16="http://schemas.microsoft.com/office/drawing/2014/main" id="{5377E9BA-3414-3BD8-60A9-545D02DFC3B4}"/>
                </a:ext>
              </a:extLst>
            </p:cNvPr>
            <p:cNvCxnSpPr>
              <a:cxnSpLocks/>
            </p:cNvCxnSpPr>
            <p:nvPr/>
          </p:nvCxnSpPr>
          <p:spPr>
            <a:xfrm flipH="1">
              <a:off x="8373099" y="3404135"/>
              <a:ext cx="497039" cy="0"/>
            </a:xfrm>
            <a:prstGeom prst="straightConnector1">
              <a:avLst/>
            </a:prstGeom>
            <a:ln w="190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8C0AC99E-0DF0-F789-13E1-9FD7331AF3EA}"/>
                </a:ext>
              </a:extLst>
            </p:cNvPr>
            <p:cNvCxnSpPr>
              <a:cxnSpLocks/>
            </p:cNvCxnSpPr>
            <p:nvPr/>
          </p:nvCxnSpPr>
          <p:spPr>
            <a:xfrm flipH="1" flipV="1">
              <a:off x="8166958" y="3257785"/>
              <a:ext cx="206141" cy="1463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7A78D47C-7CD5-A109-5C42-15DA1B122110}"/>
                </a:ext>
              </a:extLst>
            </p:cNvPr>
            <p:cNvGrpSpPr/>
            <p:nvPr/>
          </p:nvGrpSpPr>
          <p:grpSpPr>
            <a:xfrm>
              <a:off x="7437141" y="3261400"/>
              <a:ext cx="703180" cy="404412"/>
              <a:chOff x="7264397" y="3043919"/>
              <a:chExt cx="703180" cy="404412"/>
            </a:xfrm>
          </p:grpSpPr>
          <p:cxnSp>
            <p:nvCxnSpPr>
              <p:cNvPr id="67" name="Straight Connector 66">
                <a:extLst>
                  <a:ext uri="{FF2B5EF4-FFF2-40B4-BE49-F238E27FC236}">
                    <a16:creationId xmlns:a16="http://schemas.microsoft.com/office/drawing/2014/main" id="{11D3EA24-4521-2B93-E661-0E47A4F02402}"/>
                  </a:ext>
                </a:extLst>
              </p:cNvPr>
              <p:cNvCxnSpPr>
                <a:cxnSpLocks/>
              </p:cNvCxnSpPr>
              <p:nvPr/>
            </p:nvCxnSpPr>
            <p:spPr>
              <a:xfrm flipV="1">
                <a:off x="7264397" y="3175002"/>
                <a:ext cx="0" cy="27332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2051527F-6E2F-282D-B8C9-CE51346F33A1}"/>
                  </a:ext>
                </a:extLst>
              </p:cNvPr>
              <p:cNvCxnSpPr>
                <a:cxnSpLocks/>
              </p:cNvCxnSpPr>
              <p:nvPr/>
            </p:nvCxnSpPr>
            <p:spPr>
              <a:xfrm>
                <a:off x="7264397" y="3183998"/>
                <a:ext cx="497039" cy="0"/>
              </a:xfrm>
              <a:prstGeom prst="straightConnector1">
                <a:avLst/>
              </a:prstGeom>
              <a:ln w="190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5CB2C6-2B09-8406-B131-5A06BC2F58C2}"/>
                  </a:ext>
                </a:extLst>
              </p:cNvPr>
              <p:cNvCxnSpPr>
                <a:cxnSpLocks/>
              </p:cNvCxnSpPr>
              <p:nvPr/>
            </p:nvCxnSpPr>
            <p:spPr>
              <a:xfrm flipV="1">
                <a:off x="7761436" y="3043919"/>
                <a:ext cx="206141" cy="1463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76" name="Straight Arrow Connector 75">
              <a:extLst>
                <a:ext uri="{FF2B5EF4-FFF2-40B4-BE49-F238E27FC236}">
                  <a16:creationId xmlns:a16="http://schemas.microsoft.com/office/drawing/2014/main" id="{332059EC-8F5A-140B-64E9-0303E0B9B408}"/>
                </a:ext>
              </a:extLst>
            </p:cNvPr>
            <p:cNvCxnSpPr>
              <a:cxnSpLocks/>
            </p:cNvCxnSpPr>
            <p:nvPr/>
          </p:nvCxnSpPr>
          <p:spPr>
            <a:xfrm>
              <a:off x="8153398" y="2658535"/>
              <a:ext cx="0" cy="231058"/>
            </a:xfrm>
            <a:prstGeom prst="straightConnector1">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8" name="Rectangle 77">
                  <a:extLst>
                    <a:ext uri="{FF2B5EF4-FFF2-40B4-BE49-F238E27FC236}">
                      <a16:creationId xmlns:a16="http://schemas.microsoft.com/office/drawing/2014/main" id="{030307DA-379F-6A4C-4521-8F0520167E82}"/>
                    </a:ext>
                  </a:extLst>
                </p:cNvPr>
                <p:cNvSpPr/>
                <p:nvPr/>
              </p:nvSpPr>
              <p:spPr>
                <a:xfrm>
                  <a:off x="6113110" y="2155093"/>
                  <a:ext cx="4080935" cy="468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𝑦</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𝐺</m:t>
                        </m:r>
                        <m:sSub>
                          <m:sSubPr>
                            <m:ctrlPr>
                              <a:rPr lang="en-US" sz="1600" b="0" i="1" smtClean="0">
                                <a:solidFill>
                                  <a:schemeClr val="tx1"/>
                                </a:solidFill>
                                <a:latin typeface="Cambria Math" panose="02040503050406030204" pitchFamily="18" charset="0"/>
                              </a:rPr>
                            </m:ctrlPr>
                          </m:sSubPr>
                          <m:e>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𝑥</m:t>
                                </m:r>
                              </m:e>
                            </m:d>
                          </m:e>
                          <m:sub>
                            <m:r>
                              <a:rPr lang="en-US" sz="1600" b="0" i="1" smtClean="0">
                                <a:solidFill>
                                  <a:schemeClr val="tx1"/>
                                </a:solidFill>
                                <a:latin typeface="Cambria Math" panose="02040503050406030204" pitchFamily="18" charset="0"/>
                              </a:rPr>
                              <m:t>2</m:t>
                            </m:r>
                          </m:sub>
                        </m:sSub>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𝐺</m:t>
                        </m:r>
                        <m:sSub>
                          <m:sSubPr>
                            <m:ctrlPr>
                              <a:rPr lang="en-US" sz="1600" b="0" i="1" smtClean="0">
                                <a:solidFill>
                                  <a:schemeClr val="tx1"/>
                                </a:solidFill>
                                <a:latin typeface="Cambria Math" panose="02040503050406030204" pitchFamily="18" charset="0"/>
                              </a:rPr>
                            </m:ctrlPr>
                          </m:sSubPr>
                          <m:e>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𝑥</m:t>
                                </m:r>
                              </m:e>
                            </m:d>
                          </m:e>
                          <m:sub>
                            <m:r>
                              <a:rPr lang="en-US" sz="1600" b="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−1</m:t>
                            </m:r>
                          </m:sub>
                        </m:sSub>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−1</m:t>
                            </m:r>
                          </m:sub>
                        </m:sSub>
                      </m:oMath>
                    </m:oMathPara>
                  </a14:m>
                  <a:endParaRPr lang="en-AE" sz="1600" dirty="0">
                    <a:solidFill>
                      <a:schemeClr val="tx1"/>
                    </a:solidFill>
                  </a:endParaRPr>
                </a:p>
              </p:txBody>
            </p:sp>
          </mc:Choice>
          <mc:Fallback>
            <p:sp>
              <p:nvSpPr>
                <p:cNvPr id="78" name="Rectangle 77">
                  <a:extLst>
                    <a:ext uri="{FF2B5EF4-FFF2-40B4-BE49-F238E27FC236}">
                      <a16:creationId xmlns:a16="http://schemas.microsoft.com/office/drawing/2014/main" id="{030307DA-379F-6A4C-4521-8F0520167E82}"/>
                    </a:ext>
                  </a:extLst>
                </p:cNvPr>
                <p:cNvSpPr>
                  <a:spLocks noRot="1" noChangeAspect="1" noMove="1" noResize="1" noEditPoints="1" noAdjustHandles="1" noChangeArrowheads="1" noChangeShapeType="1" noTextEdit="1"/>
                </p:cNvSpPr>
                <p:nvPr/>
              </p:nvSpPr>
              <p:spPr>
                <a:xfrm>
                  <a:off x="6113110" y="2155093"/>
                  <a:ext cx="4080935" cy="468321"/>
                </a:xfrm>
                <a:prstGeom prst="rect">
                  <a:avLst/>
                </a:prstGeom>
                <a:blipFill>
                  <a:blip r:embed="rId10"/>
                  <a:stretch>
                    <a:fillRect/>
                  </a:stretch>
                </a:blipFill>
                <a:ln>
                  <a:noFill/>
                </a:ln>
              </p:spPr>
              <p:txBody>
                <a:bodyPr/>
                <a:lstStyle/>
                <a:p>
                  <a:r>
                    <a:rPr lang="en-AE">
                      <a:noFill/>
                    </a:rPr>
                    <a:t> </a:t>
                  </a:r>
                </a:p>
              </p:txBody>
            </p:sp>
          </mc:Fallback>
        </mc:AlternateContent>
        <p:cxnSp>
          <p:nvCxnSpPr>
            <p:cNvPr id="90" name="Straight Connector 89">
              <a:extLst>
                <a:ext uri="{FF2B5EF4-FFF2-40B4-BE49-F238E27FC236}">
                  <a16:creationId xmlns:a16="http://schemas.microsoft.com/office/drawing/2014/main" id="{DC7C8007-C862-3657-18D3-32C3F7023B8B}"/>
                </a:ext>
              </a:extLst>
            </p:cNvPr>
            <p:cNvCxnSpPr>
              <a:cxnSpLocks/>
            </p:cNvCxnSpPr>
            <p:nvPr/>
          </p:nvCxnSpPr>
          <p:spPr>
            <a:xfrm flipH="1">
              <a:off x="4470400" y="5702549"/>
              <a:ext cx="29667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C9607E5E-0C94-91F3-2440-09866F01D86D}"/>
                </a:ext>
              </a:extLst>
            </p:cNvPr>
            <p:cNvCxnSpPr>
              <a:cxnSpLocks/>
            </p:cNvCxnSpPr>
            <p:nvPr/>
          </p:nvCxnSpPr>
          <p:spPr>
            <a:xfrm flipV="1">
              <a:off x="4470400" y="3561343"/>
              <a:ext cx="0" cy="214120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8D0ADB65-E2C5-B14C-52FE-2FF5ADF82EBA}"/>
                </a:ext>
              </a:extLst>
            </p:cNvPr>
            <p:cNvCxnSpPr>
              <a:cxnSpLocks/>
            </p:cNvCxnSpPr>
            <p:nvPr/>
          </p:nvCxnSpPr>
          <p:spPr>
            <a:xfrm flipH="1">
              <a:off x="4470400" y="3569236"/>
              <a:ext cx="4282142" cy="0"/>
            </a:xfrm>
            <a:prstGeom prst="line">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3E028692-0CD6-2E11-C65D-B0DB19430233}"/>
                </a:ext>
              </a:extLst>
            </p:cNvPr>
            <p:cNvCxnSpPr>
              <a:cxnSpLocks/>
            </p:cNvCxnSpPr>
            <p:nvPr/>
          </p:nvCxnSpPr>
          <p:spPr>
            <a:xfrm flipH="1">
              <a:off x="4800600" y="5406216"/>
              <a:ext cx="26365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D0181995-2EE2-FAF6-8644-1D953854ACBE}"/>
                </a:ext>
              </a:extLst>
            </p:cNvPr>
            <p:cNvCxnSpPr>
              <a:cxnSpLocks/>
            </p:cNvCxnSpPr>
            <p:nvPr/>
          </p:nvCxnSpPr>
          <p:spPr>
            <a:xfrm flipV="1">
              <a:off x="4800600" y="3793863"/>
              <a:ext cx="0" cy="16217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AECACAAD-F3B2-3243-9C91-B8E9CBE56333}"/>
                </a:ext>
              </a:extLst>
            </p:cNvPr>
            <p:cNvCxnSpPr>
              <a:cxnSpLocks/>
            </p:cNvCxnSpPr>
            <p:nvPr/>
          </p:nvCxnSpPr>
          <p:spPr>
            <a:xfrm flipH="1">
              <a:off x="4800600" y="3793863"/>
              <a:ext cx="2519374" cy="0"/>
            </a:xfrm>
            <a:prstGeom prst="line">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D20D6FD-9E77-516F-8155-DBFDCB71067A}"/>
                  </a:ext>
                </a:extLst>
              </p:cNvPr>
              <p:cNvSpPr txBox="1"/>
              <p:nvPr/>
            </p:nvSpPr>
            <p:spPr>
              <a:xfrm>
                <a:off x="7856016" y="4884492"/>
                <a:ext cx="81650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2</m:t>
                          </m:r>
                        </m:sub>
                      </m:sSub>
                    </m:oMath>
                  </m:oMathPara>
                </a14:m>
                <a:endParaRPr lang="en-AE" dirty="0"/>
              </a:p>
            </p:txBody>
          </p:sp>
        </mc:Choice>
        <mc:Fallback>
          <p:sp>
            <p:nvSpPr>
              <p:cNvPr id="7" name="TextBox 6">
                <a:extLst>
                  <a:ext uri="{FF2B5EF4-FFF2-40B4-BE49-F238E27FC236}">
                    <a16:creationId xmlns:a16="http://schemas.microsoft.com/office/drawing/2014/main" id="{CD20D6FD-9E77-516F-8155-DBFDCB71067A}"/>
                  </a:ext>
                </a:extLst>
              </p:cNvPr>
              <p:cNvSpPr txBox="1">
                <a:spLocks noRot="1" noChangeAspect="1" noMove="1" noResize="1" noEditPoints="1" noAdjustHandles="1" noChangeArrowheads="1" noChangeShapeType="1" noTextEdit="1"/>
              </p:cNvSpPr>
              <p:nvPr/>
            </p:nvSpPr>
            <p:spPr>
              <a:xfrm>
                <a:off x="7856016" y="4884492"/>
                <a:ext cx="816506" cy="369332"/>
              </a:xfrm>
              <a:prstGeom prst="rect">
                <a:avLst/>
              </a:prstGeom>
              <a:blipFill>
                <a:blip r:embed="rId11"/>
                <a:stretch>
                  <a:fillRect/>
                </a:stretch>
              </a:blipFill>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AA1C9C1-C559-4420-7C75-4E908B607242}"/>
                  </a:ext>
                </a:extLst>
              </p:cNvPr>
              <p:cNvSpPr txBox="1"/>
              <p:nvPr/>
            </p:nvSpPr>
            <p:spPr>
              <a:xfrm>
                <a:off x="7441291" y="5469645"/>
                <a:ext cx="10502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AE" dirty="0"/>
              </a:p>
            </p:txBody>
          </p:sp>
        </mc:Choice>
        <mc:Fallback>
          <p:sp>
            <p:nvSpPr>
              <p:cNvPr id="8" name="TextBox 7">
                <a:extLst>
                  <a:ext uri="{FF2B5EF4-FFF2-40B4-BE49-F238E27FC236}">
                    <a16:creationId xmlns:a16="http://schemas.microsoft.com/office/drawing/2014/main" id="{5AA1C9C1-C559-4420-7C75-4E908B607242}"/>
                  </a:ext>
                </a:extLst>
              </p:cNvPr>
              <p:cNvSpPr txBox="1">
                <a:spLocks noRot="1" noChangeAspect="1" noMove="1" noResize="1" noEditPoints="1" noAdjustHandles="1" noChangeArrowheads="1" noChangeShapeType="1" noTextEdit="1"/>
              </p:cNvSpPr>
              <p:nvPr/>
            </p:nvSpPr>
            <p:spPr>
              <a:xfrm>
                <a:off x="7441291" y="5469645"/>
                <a:ext cx="1050224" cy="369332"/>
              </a:xfrm>
              <a:prstGeom prst="rect">
                <a:avLst/>
              </a:prstGeom>
              <a:blipFill>
                <a:blip r:embed="rId12"/>
                <a:stretch>
                  <a:fillRect/>
                </a:stretch>
              </a:blipFill>
            </p:spPr>
            <p:txBody>
              <a:bodyPr/>
              <a:lstStyle/>
              <a:p>
                <a:r>
                  <a:rPr lang="en-AE">
                    <a:noFill/>
                  </a:rPr>
                  <a:t> </a:t>
                </a:r>
              </a:p>
            </p:txBody>
          </p:sp>
        </mc:Fallback>
      </mc:AlternateContent>
    </p:spTree>
    <p:extLst>
      <p:ext uri="{BB962C8B-B14F-4D97-AF65-F5344CB8AC3E}">
        <p14:creationId xmlns:p14="http://schemas.microsoft.com/office/powerpoint/2010/main" val="274877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B23F8-C8A2-C864-D91E-E95629BD0E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6155F-4417-3B14-FE5D-9199C8DE163B}"/>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80A10F96-B50E-2FEC-E21C-E6D985A38C9E}"/>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The Routing Mechanism</a:t>
            </a:r>
          </a:p>
          <a:p>
            <a:pPr algn="just"/>
            <a:r>
              <a:rPr lang="en-GB" sz="2400" dirty="0">
                <a:latin typeface="Arial" panose="020B0604020202020204" pitchFamily="34" charset="0"/>
                <a:cs typeface="Arial" panose="020B0604020202020204" pitchFamily="34" charset="0"/>
              </a:rPr>
              <a:t>Since most LLMs have several decoder blocks, a given text will pass through multiple experts before the text is generated:</a:t>
            </a:r>
          </a:p>
        </p:txBody>
      </p:sp>
      <p:sp>
        <p:nvSpPr>
          <p:cNvPr id="4" name="Footer Placeholder 3">
            <a:extLst>
              <a:ext uri="{FF2B5EF4-FFF2-40B4-BE49-F238E27FC236}">
                <a16:creationId xmlns:a16="http://schemas.microsoft.com/office/drawing/2014/main" id="{3112CD29-4870-C007-4D21-5C100D54F1BC}"/>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07B323CE-03FE-2DE1-5D03-722210B06E17}"/>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54</a:t>
            </a:fld>
            <a:endParaRPr lang="en-AE" dirty="0"/>
          </a:p>
        </p:txBody>
      </p:sp>
      <p:pic>
        <p:nvPicPr>
          <p:cNvPr id="8194" name="Picture 2">
            <a:extLst>
              <a:ext uri="{FF2B5EF4-FFF2-40B4-BE49-F238E27FC236}">
                <a16:creationId xmlns:a16="http://schemas.microsoft.com/office/drawing/2014/main" id="{4FE763E6-235D-714A-1036-4F666F713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4888" y="2258484"/>
            <a:ext cx="5862223" cy="4097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731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63081-7D42-3AB5-3AFF-9633C5531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562C9-40A5-589E-9AAF-03AA7D16970B}"/>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7C8FC7AC-C1B4-4320-74C7-A9F576630181}"/>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The Routing Mechanism</a:t>
            </a:r>
          </a:p>
          <a:p>
            <a:pPr algn="just"/>
            <a:r>
              <a:rPr lang="en-GB" sz="2400" dirty="0">
                <a:latin typeface="Arial" panose="020B0604020202020204" pitchFamily="34" charset="0"/>
                <a:cs typeface="Arial" panose="020B0604020202020204" pitchFamily="34" charset="0"/>
              </a:rPr>
              <a:t>The chosen experts likely differ between tokens which results in different “paths” being taken:</a:t>
            </a:r>
          </a:p>
        </p:txBody>
      </p:sp>
      <p:sp>
        <p:nvSpPr>
          <p:cNvPr id="4" name="Footer Placeholder 3">
            <a:extLst>
              <a:ext uri="{FF2B5EF4-FFF2-40B4-BE49-F238E27FC236}">
                <a16:creationId xmlns:a16="http://schemas.microsoft.com/office/drawing/2014/main" id="{8292D535-292C-4019-B28A-8623B5385F6D}"/>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92A85BAD-5F65-7996-3887-9BD9806ECE30}"/>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55</a:t>
            </a:fld>
            <a:endParaRPr lang="en-AE" dirty="0"/>
          </a:p>
        </p:txBody>
      </p:sp>
      <p:pic>
        <p:nvPicPr>
          <p:cNvPr id="9218" name="Picture 2">
            <a:extLst>
              <a:ext uri="{FF2B5EF4-FFF2-40B4-BE49-F238E27FC236}">
                <a16:creationId xmlns:a16="http://schemas.microsoft.com/office/drawing/2014/main" id="{116FD0A2-690C-642A-C91C-F8C7EE697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521" y="1970437"/>
            <a:ext cx="6566958" cy="446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1690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E6AD3-518B-E302-A791-AADCBB0DB4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1A5B4-CA29-A5FC-56AB-C2BBC9E58DDB}"/>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E7599CC2-521D-4F91-2DB2-8C76DD1E742A}"/>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Load Balancing</a:t>
            </a:r>
          </a:p>
          <a:p>
            <a:pPr algn="just"/>
            <a:r>
              <a:rPr lang="en-GB" sz="2400" dirty="0">
                <a:latin typeface="Arial" panose="020B0604020202020204" pitchFamily="34" charset="0"/>
                <a:cs typeface="Arial" panose="020B0604020202020204" pitchFamily="34" charset="0"/>
              </a:rPr>
              <a:t>The simple routing function often results in the router choosing the same expert since certain experts might learn faster than others Not only will there be an uneven distribution of experts chosen, but some experts will hardly be trained at all. This results in issues during both training and inference.</a:t>
            </a:r>
          </a:p>
        </p:txBody>
      </p:sp>
      <p:sp>
        <p:nvSpPr>
          <p:cNvPr id="4" name="Footer Placeholder 3">
            <a:extLst>
              <a:ext uri="{FF2B5EF4-FFF2-40B4-BE49-F238E27FC236}">
                <a16:creationId xmlns:a16="http://schemas.microsoft.com/office/drawing/2014/main" id="{6281612E-2B17-4BEF-F9B4-CE651BEA6DEC}"/>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7209D1FE-A4B9-2FB6-5262-38C40D7CB468}"/>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56</a:t>
            </a:fld>
            <a:endParaRPr lang="en-AE" dirty="0"/>
          </a:p>
        </p:txBody>
      </p:sp>
      <p:pic>
        <p:nvPicPr>
          <p:cNvPr id="6" name="Picture 2">
            <a:extLst>
              <a:ext uri="{FF2B5EF4-FFF2-40B4-BE49-F238E27FC236}">
                <a16:creationId xmlns:a16="http://schemas.microsoft.com/office/drawing/2014/main" id="{FD66F762-A85F-FB56-E292-4F9C75CD1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581" y="2984029"/>
            <a:ext cx="3275519" cy="352785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1CBA9B10-EFA2-EAC1-5380-0CBFE3EA8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584" y="2984029"/>
            <a:ext cx="5476933" cy="3105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688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F2822-18FC-1327-4763-D3AF0ADF77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BF20DA-426A-E8F9-707F-4FEFF8883BC0}"/>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F7ED1595-013A-40A5-4A87-D105F0E5FB64}"/>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Load Balancing</a:t>
            </a:r>
          </a:p>
          <a:p>
            <a:pPr algn="just"/>
            <a:r>
              <a:rPr lang="en-GB" sz="2400" dirty="0">
                <a:latin typeface="Arial" panose="020B0604020202020204" pitchFamily="34" charset="0"/>
                <a:cs typeface="Arial" panose="020B0604020202020204" pitchFamily="34" charset="0"/>
              </a:rPr>
              <a:t>To balance the importance of experts, we will need to look at the router as it is the main component to decide which experts to choose at a given time. One method of load balancing the router is through a straightforward extension called KeepTopK2. By introducing trainable (gaussian) noise, we can prevent the same experts from always being picked:</a:t>
            </a:r>
          </a:p>
        </p:txBody>
      </p:sp>
      <p:sp>
        <p:nvSpPr>
          <p:cNvPr id="4" name="Footer Placeholder 3">
            <a:extLst>
              <a:ext uri="{FF2B5EF4-FFF2-40B4-BE49-F238E27FC236}">
                <a16:creationId xmlns:a16="http://schemas.microsoft.com/office/drawing/2014/main" id="{A7601304-39BB-F4C2-477E-A3B01CE9254D}"/>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1898CCC6-34A3-DF2D-5B72-6E68E8BDD285}"/>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57</a:t>
            </a:fld>
            <a:endParaRPr lang="en-AE" dirty="0"/>
          </a:p>
        </p:txBody>
      </p:sp>
      <p:pic>
        <p:nvPicPr>
          <p:cNvPr id="11266" name="Picture 2">
            <a:extLst>
              <a:ext uri="{FF2B5EF4-FFF2-40B4-BE49-F238E27FC236}">
                <a16:creationId xmlns:a16="http://schemas.microsoft.com/office/drawing/2014/main" id="{BDEEA784-C5D9-8D9C-56A8-B597FE5EE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958" y="3093592"/>
            <a:ext cx="9218083" cy="326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526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4A516-9CC6-1AC2-8C59-09B244013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2644D2-AA6C-177A-E90C-E516C347D630}"/>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F99463-F485-E3AC-3618-DF835E09598D}"/>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Load Balancing</a:t>
                </a:r>
              </a:p>
              <a:p>
                <a:pPr algn="just"/>
                <a:r>
                  <a:rPr lang="en-GB" sz="2400" dirty="0">
                    <a:latin typeface="Arial" panose="020B0604020202020204" pitchFamily="34" charset="0"/>
                    <a:cs typeface="Arial" panose="020B0604020202020204" pitchFamily="34" charset="0"/>
                  </a:rPr>
                  <a:t>Then, all but the top k experts that you want activating (for example 2) will have their weights set to </a:t>
                </a:r>
                <a14:m>
                  <m:oMath xmlns:m="http://schemas.openxmlformats.org/officeDocument/2006/math">
                    <m:r>
                      <a:rPr lang="en-US" sz="2400" b="0" i="1" smtClean="0">
                        <a:latin typeface="Cambria Math" panose="02040503050406030204" pitchFamily="18" charset="0"/>
                        <a:cs typeface="Arial" panose="020B0604020202020204" pitchFamily="34" charset="0"/>
                      </a:rPr>
                      <m:t>−∞</m:t>
                    </m:r>
                  </m:oMath>
                </a14:m>
                <a:r>
                  <a:rPr lang="en-GB" sz="2400" dirty="0">
                    <a:latin typeface="Arial" panose="020B0604020202020204" pitchFamily="34" charset="0"/>
                    <a:cs typeface="Arial" panose="020B0604020202020204" pitchFamily="34" charset="0"/>
                  </a:rPr>
                  <a:t>. By setting these weights to </a:t>
                </a:r>
                <a14:m>
                  <m:oMath xmlns:m="http://schemas.openxmlformats.org/officeDocument/2006/math">
                    <m:r>
                      <a:rPr lang="en-US" sz="2400" i="1">
                        <a:latin typeface="Cambria Math" panose="02040503050406030204" pitchFamily="18" charset="0"/>
                        <a:cs typeface="Arial" panose="020B0604020202020204" pitchFamily="34" charset="0"/>
                      </a:rPr>
                      <m:t>−∞</m:t>
                    </m:r>
                  </m:oMath>
                </a14:m>
                <a:r>
                  <a:rPr lang="en-GB" sz="2400" dirty="0">
                    <a:latin typeface="Arial" panose="020B0604020202020204" pitchFamily="34" charset="0"/>
                    <a:cs typeface="Arial" panose="020B0604020202020204" pitchFamily="34" charset="0"/>
                  </a:rPr>
                  <a:t>, the output of the SoftMax on these weights will result in a probability of 0:</a:t>
                </a:r>
              </a:p>
            </p:txBody>
          </p:sp>
        </mc:Choice>
        <mc:Fallback>
          <p:sp>
            <p:nvSpPr>
              <p:cNvPr id="3" name="Content Placeholder 2">
                <a:extLst>
                  <a:ext uri="{FF2B5EF4-FFF2-40B4-BE49-F238E27FC236}">
                    <a16:creationId xmlns:a16="http://schemas.microsoft.com/office/drawing/2014/main" id="{58F99463-F485-E3AC-3618-DF835E09598D}"/>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1021" t="-2002" r="-817"/>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4EAD26C5-9CBF-6879-63FE-3A3952907025}"/>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FCDAF863-2336-13AD-6C33-878EA9ADA3DD}"/>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58</a:t>
            </a:fld>
            <a:endParaRPr lang="en-AE" dirty="0"/>
          </a:p>
        </p:txBody>
      </p:sp>
      <p:pic>
        <p:nvPicPr>
          <p:cNvPr id="12290" name="Picture 2">
            <a:extLst>
              <a:ext uri="{FF2B5EF4-FFF2-40B4-BE49-F238E27FC236}">
                <a16:creationId xmlns:a16="http://schemas.microsoft.com/office/drawing/2014/main" id="{998C5739-5712-BE9E-73D3-220179449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33" y="2972902"/>
            <a:ext cx="5752967" cy="241189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F9C4C44E-B064-2610-274B-A38016DA7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359" y="2947501"/>
            <a:ext cx="6227748" cy="265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6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F8AAD-4159-C99A-53DD-2008FCAB3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46073-CF99-C3DC-1E48-64A648A9BEF8}"/>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A49DD084-4DF2-B5FD-9501-8E0E769B80A0}"/>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Load Balancing</a:t>
            </a:r>
          </a:p>
          <a:p>
            <a:pPr algn="just"/>
            <a:r>
              <a:rPr lang="en-GB" sz="2400" dirty="0">
                <a:latin typeface="Arial" panose="020B0604020202020204" pitchFamily="34" charset="0"/>
                <a:cs typeface="Arial" panose="020B0604020202020204" pitchFamily="34" charset="0"/>
              </a:rPr>
              <a:t>The </a:t>
            </a:r>
            <a:r>
              <a:rPr lang="en-GB" sz="2400" dirty="0" err="1">
                <a:latin typeface="Arial" panose="020B0604020202020204" pitchFamily="34" charset="0"/>
                <a:cs typeface="Arial" panose="020B0604020202020204" pitchFamily="34" charset="0"/>
              </a:rPr>
              <a:t>KeepTopK</a:t>
            </a:r>
            <a:r>
              <a:rPr lang="en-GB" sz="2400" dirty="0">
                <a:latin typeface="Arial" panose="020B0604020202020204" pitchFamily="34" charset="0"/>
                <a:cs typeface="Arial" panose="020B0604020202020204" pitchFamily="34" charset="0"/>
              </a:rPr>
              <a:t> strategy routes each token to a few selected experts. This method is called Token Choice3 and allows for a given token to be sent to one expert (top-1 routing) or to more than one expert (top-k routing):</a:t>
            </a:r>
          </a:p>
        </p:txBody>
      </p:sp>
      <p:sp>
        <p:nvSpPr>
          <p:cNvPr id="4" name="Footer Placeholder 3">
            <a:extLst>
              <a:ext uri="{FF2B5EF4-FFF2-40B4-BE49-F238E27FC236}">
                <a16:creationId xmlns:a16="http://schemas.microsoft.com/office/drawing/2014/main" id="{BB199469-0B13-9F93-07D9-3C2FD8DAE3A1}"/>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2C3265A1-7C8E-137B-70BA-4F8285E63056}"/>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59</a:t>
            </a:fld>
            <a:endParaRPr lang="en-AE" dirty="0"/>
          </a:p>
        </p:txBody>
      </p:sp>
      <p:pic>
        <p:nvPicPr>
          <p:cNvPr id="13314" name="Picture 2">
            <a:extLst>
              <a:ext uri="{FF2B5EF4-FFF2-40B4-BE49-F238E27FC236}">
                <a16:creationId xmlns:a16="http://schemas.microsoft.com/office/drawing/2014/main" id="{D1E6457A-9E41-C06B-6789-680F0BE07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08" y="2762249"/>
            <a:ext cx="5568636"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F90E6C51-F13F-E9F7-826D-9309D1478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2257" y="2479111"/>
            <a:ext cx="5515405" cy="395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239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2F7F5-4090-A05C-EC2F-11AABD94DE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094E3-C641-E975-1F94-9BA8BA192885}"/>
              </a:ext>
            </a:extLst>
          </p:cNvPr>
          <p:cNvSpPr>
            <a:spLocks noGrp="1"/>
          </p:cNvSpPr>
          <p:nvPr>
            <p:ph type="title"/>
          </p:nvPr>
        </p:nvSpPr>
        <p:spPr>
          <a:xfrm>
            <a:off x="128081" y="83024"/>
            <a:ext cx="11935838" cy="636925"/>
          </a:xfrm>
        </p:spPr>
        <p:txBody>
          <a:bodyPr>
            <a:normAutofit fontScale="90000"/>
          </a:bodyPr>
          <a:lstStyle/>
          <a:p>
            <a:r>
              <a:rPr lang="en-US" dirty="0"/>
              <a:t>KV Cache</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5ED3FC-7330-BCAC-2FBF-8EC56B48384F}"/>
                  </a:ext>
                </a:extLst>
              </p:cNvPr>
              <p:cNvSpPr>
                <a:spLocks noGrp="1"/>
              </p:cNvSpPr>
              <p:nvPr>
                <p:ph idx="1"/>
              </p:nvPr>
            </p:nvSpPr>
            <p:spPr>
              <a:xfrm>
                <a:off x="128081" y="875488"/>
                <a:ext cx="11935838" cy="5480861"/>
              </a:xfrm>
            </p:spPr>
            <p:txBody>
              <a:bodyPr>
                <a:normAutofit/>
              </a:bodyPr>
              <a:lstStyle/>
              <a:p>
                <a:pPr algn="just"/>
                <a:r>
                  <a:rPr lang="en-GB" dirty="0">
                    <a:latin typeface="Arial" panose="020B0604020202020204" pitchFamily="34" charset="0"/>
                    <a:cs typeface="Arial" panose="020B0604020202020204" pitchFamily="34" charset="0"/>
                  </a:rPr>
                  <a:t>At each time step several dot products to compute the matrix </a:t>
                </a:r>
                <a14:m>
                  <m:oMath xmlns:m="http://schemas.openxmlformats.org/officeDocument/2006/math">
                    <m:r>
                      <a:rPr lang="en-US" b="1" i="0" smtClean="0">
                        <a:latin typeface="Cambria Math" panose="02040503050406030204" pitchFamily="18" charset="0"/>
                        <a:cs typeface="Arial" panose="020B0604020202020204" pitchFamily="34" charset="0"/>
                      </a:rPr>
                      <m:t>𝐐</m:t>
                    </m:r>
                    <m:sSup>
                      <m:sSupPr>
                        <m:ctrlPr>
                          <a:rPr lang="en-US" b="1" i="1" smtClean="0">
                            <a:latin typeface="Cambria Math" panose="02040503050406030204" pitchFamily="18" charset="0"/>
                            <a:cs typeface="Arial" panose="020B0604020202020204" pitchFamily="34" charset="0"/>
                          </a:rPr>
                        </m:ctrlPr>
                      </m:sSupPr>
                      <m:e>
                        <m:r>
                          <a:rPr lang="en-US" b="1" i="0" smtClean="0">
                            <a:latin typeface="Cambria Math" panose="02040503050406030204" pitchFamily="18" charset="0"/>
                            <a:cs typeface="Arial" panose="020B0604020202020204" pitchFamily="34" charset="0"/>
                          </a:rPr>
                          <m:t>𝐊</m:t>
                        </m:r>
                      </m:e>
                      <m:sup>
                        <m:r>
                          <a:rPr lang="en-US" b="1" i="0" smtClean="0">
                            <a:latin typeface="Cambria Math" panose="02040503050406030204" pitchFamily="18" charset="0"/>
                            <a:cs typeface="Arial" panose="020B0604020202020204" pitchFamily="34" charset="0"/>
                          </a:rPr>
                          <m:t>𝐓</m:t>
                        </m:r>
                      </m:sup>
                    </m:sSup>
                  </m:oMath>
                </a14:m>
                <a:r>
                  <a:rPr lang="en-GB" b="1"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are recomputed from the previous time step</a:t>
                </a:r>
              </a:p>
              <a:p>
                <a:pPr algn="just"/>
                <a:endParaRPr lang="en-GB" b="1" dirty="0">
                  <a:latin typeface="Arial" panose="020B0604020202020204" pitchFamily="34" charset="0"/>
                  <a:cs typeface="Arial" panose="020B0604020202020204" pitchFamily="34" charset="0"/>
                </a:endParaRPr>
              </a:p>
              <a:p>
                <a:pPr algn="just"/>
                <a:r>
                  <a:rPr lang="en-GB" dirty="0">
                    <a:latin typeface="Arial" panose="020B0604020202020204" pitchFamily="34" charset="0"/>
                    <a:cs typeface="Arial" panose="020B0604020202020204" pitchFamily="34" charset="0"/>
                  </a:rPr>
                  <a:t>Consider the following computation at time step </a:t>
                </a:r>
                <a14:m>
                  <m:oMath xmlns:m="http://schemas.openxmlformats.org/officeDocument/2006/math">
                    <m:r>
                      <a:rPr lang="en-US" b="0" i="1" smtClean="0">
                        <a:latin typeface="Cambria Math" panose="02040503050406030204" pitchFamily="18" charset="0"/>
                        <a:cs typeface="Arial" panose="020B0604020202020204" pitchFamily="34" charset="0"/>
                      </a:rPr>
                      <m:t>𝑡</m:t>
                    </m:r>
                  </m:oMath>
                </a14:m>
                <a:r>
                  <a:rPr lang="en-GB" dirty="0">
                    <a:latin typeface="Arial" panose="020B0604020202020204" pitchFamily="34" charset="0"/>
                    <a:cs typeface="Arial" panose="020B0604020202020204" pitchFamily="34" charset="0"/>
                  </a:rPr>
                  <a:t> for the sequence “John” let the composite embeddings for each word be</a:t>
                </a:r>
              </a:p>
              <a:p>
                <a:pPr marL="0" indent="0" algn="ctr">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cs typeface="Arial" panose="020B0604020202020204" pitchFamily="34" charset="0"/>
                        </a:rPr>
                        <m:t>John</m:t>
                      </m:r>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1"/>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𝑎</m:t>
                                </m:r>
                              </m:e>
                            </m:mr>
                            <m:mr>
                              <m:e>
                                <m:r>
                                  <a:rPr lang="en-US" b="0" i="1" smtClean="0">
                                    <a:latin typeface="Cambria Math" panose="02040503050406030204" pitchFamily="18" charset="0"/>
                                    <a:cs typeface="Arial" panose="020B0604020202020204" pitchFamily="34" charset="0"/>
                                  </a:rPr>
                                  <m:t>𝑏</m:t>
                                </m:r>
                              </m:e>
                            </m:mr>
                          </m:m>
                        </m:e>
                      </m:d>
                    </m:oMath>
                  </m:oMathPara>
                </a14:m>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And the matrices </a:t>
                </a:r>
                <a14:m>
                  <m:oMath xmlns:m="http://schemas.openxmlformats.org/officeDocument/2006/math">
                    <m:sSup>
                      <m:sSupPr>
                        <m:ctrlPr>
                          <a:rPr lang="en-US" b="0" i="1" smtClean="0">
                            <a:latin typeface="Cambria Math" panose="02040503050406030204" pitchFamily="18" charset="0"/>
                            <a:cs typeface="Arial" panose="020B0604020202020204" pitchFamily="34" charset="0"/>
                          </a:rPr>
                        </m:ctrlPr>
                      </m:sSupPr>
                      <m:e>
                        <m:r>
                          <a:rPr lang="en-US" b="1" i="0" smtClean="0">
                            <a:latin typeface="Cambria Math" panose="02040503050406030204" pitchFamily="18" charset="0"/>
                            <a:cs typeface="Arial" panose="020B0604020202020204" pitchFamily="34" charset="0"/>
                          </a:rPr>
                          <m:t>𝐖</m:t>
                        </m:r>
                      </m:e>
                      <m:sup>
                        <m:r>
                          <a:rPr lang="en-US" b="0" i="1" smtClean="0">
                            <a:latin typeface="Cambria Math" panose="02040503050406030204" pitchFamily="18" charset="0"/>
                            <a:cs typeface="Arial" panose="020B0604020202020204" pitchFamily="34" charset="0"/>
                          </a:rPr>
                          <m:t>𝐾</m:t>
                        </m:r>
                      </m:sup>
                    </m:sSup>
                  </m:oMath>
                </a14:m>
                <a:r>
                  <a:rPr lang="en-US" dirty="0">
                    <a:latin typeface="Arial" panose="020B0604020202020204" pitchFamily="34" charset="0"/>
                    <a:cs typeface="Arial" panose="020B0604020202020204" pitchFamily="34" charset="0"/>
                  </a:rPr>
                  <a:t> and </a:t>
                </a:r>
                <a14:m>
                  <m:oMath xmlns:m="http://schemas.openxmlformats.org/officeDocument/2006/math">
                    <m:sSup>
                      <m:sSupPr>
                        <m:ctrlPr>
                          <a:rPr lang="en-US" b="0" i="1" smtClean="0">
                            <a:latin typeface="Cambria Math" panose="02040503050406030204" pitchFamily="18" charset="0"/>
                            <a:cs typeface="Arial" panose="020B0604020202020204" pitchFamily="34" charset="0"/>
                          </a:rPr>
                        </m:ctrlPr>
                      </m:sSupPr>
                      <m:e>
                        <m:r>
                          <a:rPr lang="en-US" b="1" i="0" smtClean="0">
                            <a:latin typeface="Cambria Math" panose="02040503050406030204" pitchFamily="18" charset="0"/>
                            <a:cs typeface="Arial" panose="020B0604020202020204" pitchFamily="34" charset="0"/>
                          </a:rPr>
                          <m:t>𝐖</m:t>
                        </m:r>
                      </m:e>
                      <m:sup>
                        <m:r>
                          <a:rPr lang="en-US" b="0" i="1" smtClean="0">
                            <a:latin typeface="Cambria Math" panose="02040503050406030204" pitchFamily="18" charset="0"/>
                            <a:cs typeface="Arial" panose="020B0604020202020204" pitchFamily="34" charset="0"/>
                          </a:rPr>
                          <m:t>𝑄</m:t>
                        </m:r>
                      </m:sup>
                    </m:sSup>
                  </m:oMath>
                </a14:m>
                <a:r>
                  <a:rPr lang="en-US" dirty="0">
                    <a:latin typeface="Arial" panose="020B0604020202020204" pitchFamily="34" charset="0"/>
                    <a:cs typeface="Arial" panose="020B0604020202020204" pitchFamily="34" charset="0"/>
                  </a:rPr>
                  <a:t> are </a:t>
                </a:r>
              </a:p>
              <a:p>
                <a:pPr marL="0" indent="0" algn="just">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cs typeface="Arial" panose="020B0604020202020204" pitchFamily="34" charset="0"/>
                            </a:rPr>
                          </m:ctrlPr>
                        </m:sSupPr>
                        <m:e>
                          <m:r>
                            <m:rPr>
                              <m:sty m:val="p"/>
                            </m:rPr>
                            <a:rPr lang="en-US" b="0" i="0" smtClean="0">
                              <a:latin typeface="Cambria Math" panose="02040503050406030204" pitchFamily="18" charset="0"/>
                              <a:cs typeface="Arial" panose="020B0604020202020204" pitchFamily="34" charset="0"/>
                            </a:rPr>
                            <m:t>W</m:t>
                          </m:r>
                        </m:e>
                        <m:sup>
                          <m:r>
                            <a:rPr lang="en-US" b="0" i="1" smtClean="0">
                              <a:latin typeface="Cambria Math" panose="02040503050406030204" pitchFamily="18" charset="0"/>
                              <a:cs typeface="Arial" panose="020B0604020202020204" pitchFamily="34" charset="0"/>
                            </a:rPr>
                            <m:t>𝑄</m:t>
                          </m:r>
                        </m:sup>
                      </m:sSup>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2"/>
                                    <m:mcJc m:val="center"/>
                                  </m:mcPr>
                                </m:mc>
                              </m:mcs>
                              <m:ctrlPr>
                                <a:rPr lang="en-US" b="0" i="1" smtClean="0">
                                  <a:latin typeface="Cambria Math" panose="02040503050406030204" pitchFamily="18" charset="0"/>
                                  <a:cs typeface="Arial" panose="020B0604020202020204" pitchFamily="34" charset="0"/>
                                </a:rPr>
                              </m:ctrlPr>
                            </m:mPr>
                            <m:mr>
                              <m:e>
                                <m:sSub>
                                  <m:sSubPr>
                                    <m:ctrlPr>
                                      <a:rPr lang="en-US" b="0" i="1" smtClean="0">
                                        <a:latin typeface="Cambria Math" panose="02040503050406030204" pitchFamily="18" charset="0"/>
                                        <a:cs typeface="Arial" panose="020B0604020202020204" pitchFamily="34" charset="0"/>
                                      </a:rPr>
                                    </m:ctrlPr>
                                  </m:sSubPr>
                                  <m:e>
                                    <m:r>
                                      <m:rPr>
                                        <m:brk m:alnAt="7"/>
                                      </m:rPr>
                                      <a:rPr lang="en-US" b="0" i="1" smtClean="0">
                                        <a:latin typeface="Cambria Math" panose="02040503050406030204" pitchFamily="18" charset="0"/>
                                        <a:cs typeface="Arial" panose="020B0604020202020204" pitchFamily="34" charset="0"/>
                                      </a:rPr>
                                      <m:t>𝑞</m:t>
                                    </m:r>
                                  </m:e>
                                  <m:sub>
                                    <m:r>
                                      <m:rPr>
                                        <m:brk m:alnAt="7"/>
                                      </m:rPr>
                                      <a:rPr lang="en-US" b="0" i="1" smtClean="0">
                                        <a:latin typeface="Cambria Math" panose="02040503050406030204" pitchFamily="18" charset="0"/>
                                        <a:cs typeface="Arial" panose="020B0604020202020204" pitchFamily="34" charset="0"/>
                                      </a:rPr>
                                      <m:t>1</m:t>
                                    </m:r>
                                  </m:sub>
                                </m:sSub>
                              </m:e>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2</m:t>
                                    </m:r>
                                  </m:sub>
                                </m:sSub>
                              </m:e>
                            </m:mr>
                            <m:mr>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3</m:t>
                                    </m:r>
                                  </m:sub>
                                </m:sSub>
                              </m:e>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4</m:t>
                                    </m:r>
                                  </m:sub>
                                </m:sSub>
                              </m:e>
                            </m:mr>
                          </m:m>
                        </m:e>
                      </m:d>
                      <m:r>
                        <a:rPr lang="en-US" b="0" i="1" smtClean="0">
                          <a:latin typeface="Cambria Math" panose="02040503050406030204" pitchFamily="18" charset="0"/>
                          <a:cs typeface="Arial" panose="020B0604020202020204" pitchFamily="34" charset="0"/>
                        </a:rPr>
                        <m:t>,   </m:t>
                      </m:r>
                      <m:sSup>
                        <m:sSupPr>
                          <m:ctrlPr>
                            <a:rPr lang="en-US" b="0" i="1" smtClean="0">
                              <a:latin typeface="Cambria Math" panose="02040503050406030204" pitchFamily="18" charset="0"/>
                              <a:cs typeface="Arial" panose="020B0604020202020204" pitchFamily="34" charset="0"/>
                            </a:rPr>
                          </m:ctrlPr>
                        </m:sSupPr>
                        <m:e>
                          <m:r>
                            <m:rPr>
                              <m:sty m:val="p"/>
                            </m:rPr>
                            <a:rPr lang="en-US" b="0" i="0" smtClean="0">
                              <a:latin typeface="Cambria Math" panose="02040503050406030204" pitchFamily="18" charset="0"/>
                              <a:cs typeface="Arial" panose="020B0604020202020204" pitchFamily="34" charset="0"/>
                            </a:rPr>
                            <m:t>W</m:t>
                          </m:r>
                        </m:e>
                        <m:sup>
                          <m:r>
                            <a:rPr lang="en-US" b="0" i="1" smtClean="0">
                              <a:latin typeface="Cambria Math" panose="02040503050406030204" pitchFamily="18" charset="0"/>
                              <a:cs typeface="Arial" panose="020B0604020202020204" pitchFamily="34" charset="0"/>
                            </a:rPr>
                            <m:t>𝐾</m:t>
                          </m:r>
                        </m:sup>
                      </m:sSup>
                      <m:r>
                        <a:rPr lang="en-US" b="0" i="1" smtClean="0">
                          <a:latin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cs typeface="Arial" panose="020B0604020202020204" pitchFamily="34" charset="0"/>
                            </a:rPr>
                          </m:ctrlPr>
                        </m:dPr>
                        <m:e>
                          <m:m>
                            <m:mPr>
                              <m:mcs>
                                <m:mc>
                                  <m:mcPr>
                                    <m:count m:val="2"/>
                                    <m:mcJc m:val="center"/>
                                  </m:mcPr>
                                </m:mc>
                              </m:mcs>
                              <m:ctrlPr>
                                <a:rPr lang="en-US" i="1">
                                  <a:latin typeface="Cambria Math" panose="02040503050406030204" pitchFamily="18" charset="0"/>
                                  <a:cs typeface="Arial" panose="020B0604020202020204" pitchFamily="34" charset="0"/>
                                </a:rPr>
                              </m:ctrlPr>
                            </m:mPr>
                            <m:mr>
                              <m:e>
                                <m:sSub>
                                  <m:sSubPr>
                                    <m:ctrlPr>
                                      <a:rPr lang="en-US" b="0" i="1" smtClean="0">
                                        <a:latin typeface="Cambria Math" panose="02040503050406030204" pitchFamily="18" charset="0"/>
                                        <a:cs typeface="Arial" panose="020B0604020202020204" pitchFamily="34" charset="0"/>
                                      </a:rPr>
                                    </m:ctrlPr>
                                  </m:sSubPr>
                                  <m:e>
                                    <m:r>
                                      <m:rPr>
                                        <m:brk m:alnAt="7"/>
                                      </m:rPr>
                                      <a:rPr lang="en-US" b="0" i="1" smtClean="0">
                                        <a:latin typeface="Cambria Math" panose="02040503050406030204" pitchFamily="18" charset="0"/>
                                        <a:cs typeface="Arial" panose="020B0604020202020204" pitchFamily="34" charset="0"/>
                                      </a:rPr>
                                      <m:t>𝑘</m:t>
                                    </m:r>
                                  </m:e>
                                  <m:sub>
                                    <m:r>
                                      <m:rPr>
                                        <m:brk m:alnAt="7"/>
                                      </m:rPr>
                                      <a:rPr lang="en-US" b="0" i="1" smtClean="0">
                                        <a:latin typeface="Cambria Math" panose="02040503050406030204" pitchFamily="18" charset="0"/>
                                        <a:cs typeface="Arial" panose="020B0604020202020204" pitchFamily="34" charset="0"/>
                                      </a:rPr>
                                      <m:t>1</m:t>
                                    </m:r>
                                  </m:sub>
                                </m:sSub>
                              </m:e>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𝑘</m:t>
                                    </m:r>
                                  </m:e>
                                  <m:sub>
                                    <m:r>
                                      <a:rPr lang="en-US" b="0" i="1" smtClean="0">
                                        <a:latin typeface="Cambria Math" panose="02040503050406030204" pitchFamily="18" charset="0"/>
                                        <a:cs typeface="Arial" panose="020B0604020202020204" pitchFamily="34" charset="0"/>
                                      </a:rPr>
                                      <m:t>2</m:t>
                                    </m:r>
                                  </m:sub>
                                </m:sSub>
                              </m:e>
                            </m:mr>
                            <m:mr>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𝑘</m:t>
                                    </m:r>
                                  </m:e>
                                  <m:sub>
                                    <m:r>
                                      <a:rPr lang="en-US" b="0" i="1" smtClean="0">
                                        <a:latin typeface="Cambria Math" panose="02040503050406030204" pitchFamily="18" charset="0"/>
                                        <a:cs typeface="Arial" panose="020B0604020202020204" pitchFamily="34" charset="0"/>
                                      </a:rPr>
                                      <m:t>3</m:t>
                                    </m:r>
                                  </m:sub>
                                </m:sSub>
                              </m:e>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𝑘</m:t>
                                    </m:r>
                                  </m:e>
                                  <m:sub>
                                    <m:r>
                                      <a:rPr lang="en-US" b="0" i="1" smtClean="0">
                                        <a:latin typeface="Cambria Math" panose="02040503050406030204" pitchFamily="18" charset="0"/>
                                        <a:cs typeface="Arial" panose="020B0604020202020204" pitchFamily="34" charset="0"/>
                                      </a:rPr>
                                      <m:t>4</m:t>
                                    </m:r>
                                  </m:sub>
                                </m:sSub>
                              </m:e>
                            </m:mr>
                          </m:m>
                        </m:e>
                      </m:d>
                    </m:oMath>
                  </m:oMathPara>
                </a14:m>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AE"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55ED3FC-7330-BCAC-2FBF-8EC56B48384F}"/>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919" t="-1891" r="-1073"/>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D91A8FDC-115A-C435-033E-C53776B8128D}"/>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836A843E-00FA-F12F-B372-7AC8FBADBCF2}"/>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6</a:t>
            </a:fld>
            <a:endParaRPr lang="en-AE" dirty="0"/>
          </a:p>
        </p:txBody>
      </p:sp>
    </p:spTree>
    <p:extLst>
      <p:ext uri="{BB962C8B-B14F-4D97-AF65-F5344CB8AC3E}">
        <p14:creationId xmlns:p14="http://schemas.microsoft.com/office/powerpoint/2010/main" val="1467794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621F2-187E-3882-4F9F-4CC062D3D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A3EB3-6721-5C76-E62F-616C8A29781A}"/>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CC05BFDF-0059-08D0-FD34-9BF5421F5A01}"/>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Auxiliary Loss</a:t>
            </a:r>
          </a:p>
          <a:p>
            <a:pPr algn="just"/>
            <a:r>
              <a:rPr lang="en-GB" dirty="0">
                <a:latin typeface="Arial" panose="020B0604020202020204" pitchFamily="34" charset="0"/>
                <a:cs typeface="Arial" panose="020B0604020202020204" pitchFamily="34" charset="0"/>
              </a:rPr>
              <a:t>To get a more even distribution of experts during training, the auxiliary loss (also called load balancing loss) was added to the network’s regular loss.</a:t>
            </a:r>
          </a:p>
          <a:p>
            <a:pPr algn="just"/>
            <a:r>
              <a:rPr lang="en-GB" dirty="0">
                <a:latin typeface="Arial" panose="020B0604020202020204" pitchFamily="34" charset="0"/>
                <a:cs typeface="Arial" panose="020B0604020202020204" pitchFamily="34" charset="0"/>
              </a:rPr>
              <a:t>It adds a constraint that forces experts to have equal importance.</a:t>
            </a:r>
          </a:p>
        </p:txBody>
      </p:sp>
      <p:sp>
        <p:nvSpPr>
          <p:cNvPr id="4" name="Footer Placeholder 3">
            <a:extLst>
              <a:ext uri="{FF2B5EF4-FFF2-40B4-BE49-F238E27FC236}">
                <a16:creationId xmlns:a16="http://schemas.microsoft.com/office/drawing/2014/main" id="{72E46130-8AFC-16C5-AA09-03CA609DAA09}"/>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5163481D-B60D-0EB7-633B-A65754E85175}"/>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60</a:t>
            </a:fld>
            <a:endParaRPr lang="en-AE" dirty="0"/>
          </a:p>
        </p:txBody>
      </p:sp>
    </p:spTree>
    <p:extLst>
      <p:ext uri="{BB962C8B-B14F-4D97-AF65-F5344CB8AC3E}">
        <p14:creationId xmlns:p14="http://schemas.microsoft.com/office/powerpoint/2010/main" val="538992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AF0CB-3AA5-8391-AF07-D39AD5871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198E0F-A0A8-55F2-5863-134A72F5346A}"/>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0CC8B158-3AA6-55E8-A91F-52E362FCD69A}"/>
              </a:ext>
            </a:extLst>
          </p:cNvPr>
          <p:cNvSpPr>
            <a:spLocks noGrp="1"/>
          </p:cNvSpPr>
          <p:nvPr>
            <p:ph idx="1"/>
          </p:nvPr>
        </p:nvSpPr>
        <p:spPr>
          <a:xfrm>
            <a:off x="128081" y="875488"/>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Auxiliary Loss</a:t>
            </a:r>
          </a:p>
          <a:p>
            <a:pPr algn="just"/>
            <a:r>
              <a:rPr lang="en-GB" dirty="0">
                <a:latin typeface="Arial" panose="020B0604020202020204" pitchFamily="34" charset="0"/>
                <a:cs typeface="Arial" panose="020B0604020202020204" pitchFamily="34" charset="0"/>
              </a:rPr>
              <a:t>The first component of this auxiliary loss is to sum the router values for each expert over the entire batch:</a:t>
            </a: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a:p>
            <a:pPr marL="0" indent="0" algn="just">
              <a:buNone/>
            </a:pPr>
            <a:endParaRPr lang="en-GB" dirty="0">
              <a:latin typeface="Arial" panose="020B0604020202020204" pitchFamily="34" charset="0"/>
              <a:cs typeface="Arial" panose="020B0604020202020204" pitchFamily="34" charset="0"/>
            </a:endParaRPr>
          </a:p>
          <a:p>
            <a:pPr algn="just"/>
            <a:r>
              <a:rPr lang="en-GB" dirty="0">
                <a:latin typeface="Arial" panose="020B0604020202020204" pitchFamily="34" charset="0"/>
                <a:cs typeface="Arial" panose="020B0604020202020204" pitchFamily="34" charset="0"/>
              </a:rPr>
              <a:t>This gives us the importance scores per expert which represents how likely a given expert will be chosen regardless of the input.</a:t>
            </a:r>
          </a:p>
        </p:txBody>
      </p:sp>
      <p:sp>
        <p:nvSpPr>
          <p:cNvPr id="4" name="Footer Placeholder 3">
            <a:extLst>
              <a:ext uri="{FF2B5EF4-FFF2-40B4-BE49-F238E27FC236}">
                <a16:creationId xmlns:a16="http://schemas.microsoft.com/office/drawing/2014/main" id="{82E17E77-4864-DBD9-90D1-76B46E8A1D2C}"/>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AC86B2E9-8112-9ACF-E554-EAC83DB896DD}"/>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61</a:t>
            </a:fld>
            <a:endParaRPr lang="en-AE" dirty="0"/>
          </a:p>
        </p:txBody>
      </p:sp>
      <p:pic>
        <p:nvPicPr>
          <p:cNvPr id="14338" name="Picture 2">
            <a:extLst>
              <a:ext uri="{FF2B5EF4-FFF2-40B4-BE49-F238E27FC236}">
                <a16:creationId xmlns:a16="http://schemas.microsoft.com/office/drawing/2014/main" id="{AF14C489-6FA0-710A-9493-CA2AD45BC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2244318"/>
            <a:ext cx="105537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073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E6725-AAC9-108F-C7AB-4E3ECD8B7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6264C-5EE2-417A-6880-ED64D3B2366C}"/>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1DDEFB28-0BA8-AFED-DC28-A2FE08BF842B}"/>
              </a:ext>
            </a:extLst>
          </p:cNvPr>
          <p:cNvSpPr>
            <a:spLocks noGrp="1"/>
          </p:cNvSpPr>
          <p:nvPr>
            <p:ph idx="1"/>
          </p:nvPr>
        </p:nvSpPr>
        <p:spPr>
          <a:xfrm>
            <a:off x="128080" y="875489"/>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Auxiliary Loss</a:t>
            </a:r>
          </a:p>
          <a:p>
            <a:pPr algn="just"/>
            <a:r>
              <a:rPr lang="en-GB" sz="2400" dirty="0">
                <a:latin typeface="Arial" panose="020B0604020202020204" pitchFamily="34" charset="0"/>
                <a:cs typeface="Arial" panose="020B0604020202020204" pitchFamily="34" charset="0"/>
              </a:rPr>
              <a:t>We can use this to calculate the coefficient variation (CV), which tells us how different the importance scores are between experts.</a:t>
            </a:r>
          </a:p>
          <a:p>
            <a:pPr algn="just"/>
            <a:endParaRPr lang="en-GB" sz="2400" dirty="0">
              <a:latin typeface="Arial" panose="020B0604020202020204" pitchFamily="34" charset="0"/>
              <a:cs typeface="Arial" panose="020B0604020202020204" pitchFamily="34" charset="0"/>
            </a:endParaRPr>
          </a:p>
          <a:p>
            <a:pPr marL="0" indent="0" algn="just">
              <a:buNone/>
            </a:pPr>
            <a:endParaRPr lang="en-GB" sz="2400" dirty="0">
              <a:latin typeface="Arial" panose="020B0604020202020204" pitchFamily="34" charset="0"/>
              <a:cs typeface="Arial" panose="020B0604020202020204" pitchFamily="34" charset="0"/>
            </a:endParaRPr>
          </a:p>
          <a:p>
            <a:pPr algn="just"/>
            <a:r>
              <a:rPr lang="en-GB" sz="2400" dirty="0">
                <a:latin typeface="Arial" panose="020B0604020202020204" pitchFamily="34" charset="0"/>
                <a:cs typeface="Arial" panose="020B0604020202020204" pitchFamily="34" charset="0"/>
              </a:rPr>
              <a:t>If there are a lot of differences in importance scores, the CV will be high. In contrast, if all experts have similar importance scores, the CV will be low (which is what we aim for):</a:t>
            </a: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8B1B7CA4-7F94-9132-8791-E7F1F00988AD}"/>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7717123A-9627-680D-1D89-16AB63DC61DD}"/>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62</a:t>
            </a:fld>
            <a:endParaRPr lang="en-AE" dirty="0"/>
          </a:p>
        </p:txBody>
      </p:sp>
      <p:pic>
        <p:nvPicPr>
          <p:cNvPr id="15362" name="Picture 2">
            <a:extLst>
              <a:ext uri="{FF2B5EF4-FFF2-40B4-BE49-F238E27FC236}">
                <a16:creationId xmlns:a16="http://schemas.microsoft.com/office/drawing/2014/main" id="{61E26258-E538-79FB-E3E3-DFC8307280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967"/>
          <a:stretch/>
        </p:blipFill>
        <p:spPr bwMode="auto">
          <a:xfrm>
            <a:off x="2386540" y="2163697"/>
            <a:ext cx="7418917" cy="85043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0F4BB6C-D4B5-6EC5-57B9-FA393C5291F3}"/>
              </a:ext>
            </a:extLst>
          </p:cNvPr>
          <p:cNvGrpSpPr/>
          <p:nvPr/>
        </p:nvGrpSpPr>
        <p:grpSpPr>
          <a:xfrm>
            <a:off x="2146739" y="3877519"/>
            <a:ext cx="7898517" cy="2478831"/>
            <a:chOff x="2096622" y="3877519"/>
            <a:chExt cx="7898517" cy="2478831"/>
          </a:xfrm>
        </p:grpSpPr>
        <p:pic>
          <p:nvPicPr>
            <p:cNvPr id="15364" name="Picture 4">
              <a:extLst>
                <a:ext uri="{FF2B5EF4-FFF2-40B4-BE49-F238E27FC236}">
                  <a16:creationId xmlns:a16="http://schemas.microsoft.com/office/drawing/2014/main" id="{1209A3E5-C59D-D7D5-CE93-8754790A49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1" r="20402"/>
            <a:stretch/>
          </p:blipFill>
          <p:spPr bwMode="auto">
            <a:xfrm>
              <a:off x="2096622" y="3877519"/>
              <a:ext cx="3690112" cy="247883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DEBEF81F-54AC-92A3-2A0F-F5CCA3D0DF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29" r="21955"/>
            <a:stretch/>
          </p:blipFill>
          <p:spPr bwMode="auto">
            <a:xfrm>
              <a:off x="6095998" y="3938462"/>
              <a:ext cx="3899141" cy="23569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56682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88A4A-8A3B-40C7-6B24-F6407C6C3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9F7F0-0D7F-1E85-74AC-E8C53DAEDA5A}"/>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26E0BC73-6E92-0864-2AE3-444DD7DE1DA2}"/>
              </a:ext>
            </a:extLst>
          </p:cNvPr>
          <p:cNvSpPr>
            <a:spLocks noGrp="1"/>
          </p:cNvSpPr>
          <p:nvPr>
            <p:ph idx="1"/>
          </p:nvPr>
        </p:nvSpPr>
        <p:spPr>
          <a:xfrm>
            <a:off x="128080" y="875489"/>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Auxiliary Loss</a:t>
            </a:r>
          </a:p>
          <a:p>
            <a:pPr algn="just"/>
            <a:r>
              <a:rPr lang="en-GB" sz="2400" dirty="0">
                <a:latin typeface="Arial" panose="020B0604020202020204" pitchFamily="34" charset="0"/>
                <a:cs typeface="Arial" panose="020B0604020202020204" pitchFamily="34" charset="0"/>
              </a:rPr>
              <a:t>Using this CV score, we can update the auxiliary loss during training such that it aims to lower the CV score as much as possible (thereby giving equal importance to each expert):</a:t>
            </a: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r>
              <a:rPr lang="en-GB" sz="2400" dirty="0">
                <a:latin typeface="Arial" panose="020B0604020202020204" pitchFamily="34" charset="0"/>
                <a:cs typeface="Arial" panose="020B0604020202020204" pitchFamily="34" charset="0"/>
              </a:rPr>
              <a:t>Finally, the auxiliary loss is added as a separate loss to optimize during training.</a:t>
            </a:r>
          </a:p>
          <a:p>
            <a:pPr marL="0" indent="0" algn="just">
              <a:buNone/>
            </a:pPr>
            <a:endParaRPr lang="en-GB" sz="2400"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3F2B42F-74A0-66D5-A074-0FBCE59A9775}"/>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AA5A725E-54C6-7313-E82C-4320DAAAAAA9}"/>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63</a:t>
            </a:fld>
            <a:endParaRPr lang="en-AE" dirty="0"/>
          </a:p>
        </p:txBody>
      </p:sp>
      <p:pic>
        <p:nvPicPr>
          <p:cNvPr id="16386" name="Picture 2">
            <a:extLst>
              <a:ext uri="{FF2B5EF4-FFF2-40B4-BE49-F238E27FC236}">
                <a16:creationId xmlns:a16="http://schemas.microsoft.com/office/drawing/2014/main" id="{2DB9A2FC-4669-4305-1601-D66A08086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49" y="2281768"/>
            <a:ext cx="87249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899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F8EE5-2523-FF6E-9A94-22331F6B4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2F3E0-02D7-8764-BA53-DA08FD2B5A63}"/>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67752EAB-814B-6341-5C39-7B394315AE20}"/>
              </a:ext>
            </a:extLst>
          </p:cNvPr>
          <p:cNvSpPr>
            <a:spLocks noGrp="1"/>
          </p:cNvSpPr>
          <p:nvPr>
            <p:ph idx="1"/>
          </p:nvPr>
        </p:nvSpPr>
        <p:spPr>
          <a:xfrm>
            <a:off x="128080" y="875489"/>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Expert Capacity</a:t>
            </a:r>
          </a:p>
          <a:p>
            <a:pPr algn="just"/>
            <a:r>
              <a:rPr lang="en-GB" sz="2400" dirty="0">
                <a:latin typeface="Arial" panose="020B0604020202020204" pitchFamily="34" charset="0"/>
                <a:cs typeface="Arial" panose="020B0604020202020204" pitchFamily="34" charset="0"/>
              </a:rPr>
              <a:t>Imbalance is not just found in the experts that were chosen but also in the distributions of tokens that are sent to the expert. For instance, if input tokens are disproportionally sent to one expert over another then that might also result in undertraining:</a:t>
            </a: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marL="0" indent="0" algn="just">
              <a:buNone/>
            </a:pPr>
            <a:endParaRPr lang="en-GB" sz="2400"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46A414B-1EF5-05B3-2F66-5B05A8800F6C}"/>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CEADF80B-B7F3-980E-6DDB-6892C22CCC55}"/>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64</a:t>
            </a:fld>
            <a:endParaRPr lang="en-AE" dirty="0"/>
          </a:p>
        </p:txBody>
      </p:sp>
      <p:pic>
        <p:nvPicPr>
          <p:cNvPr id="17410" name="Picture 2">
            <a:extLst>
              <a:ext uri="{FF2B5EF4-FFF2-40B4-BE49-F238E27FC236}">
                <a16:creationId xmlns:a16="http://schemas.microsoft.com/office/drawing/2014/main" id="{AD306798-4421-B758-C687-FE83F8A10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390" y="2936598"/>
            <a:ext cx="6771217" cy="326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555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0F9A6-AE0D-9E8C-3685-59810832A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61BB5-1220-CC03-2EAA-CF1DC65B3631}"/>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D2333C83-50E7-53F9-326C-B0BF1352D25B}"/>
              </a:ext>
            </a:extLst>
          </p:cNvPr>
          <p:cNvSpPr>
            <a:spLocks noGrp="1"/>
          </p:cNvSpPr>
          <p:nvPr>
            <p:ph idx="1"/>
          </p:nvPr>
        </p:nvSpPr>
        <p:spPr>
          <a:xfrm>
            <a:off x="128080" y="875489"/>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Expert Capacity</a:t>
            </a:r>
          </a:p>
          <a:p>
            <a:pPr algn="just"/>
            <a:r>
              <a:rPr lang="en-GB" sz="2400" dirty="0">
                <a:latin typeface="Arial" panose="020B0604020202020204" pitchFamily="34" charset="0"/>
                <a:cs typeface="Arial" panose="020B0604020202020204" pitchFamily="34" charset="0"/>
              </a:rPr>
              <a:t>A solution to this problem is to limit the amount of tokens a given expert can handle, namely Expert Capacity. By the time an expert has reached capacity, the resulting tokens will be sent to the next expert:</a:t>
            </a: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marL="0" indent="0" algn="just">
              <a:buNone/>
            </a:pPr>
            <a:endParaRPr lang="en-GB" sz="2400"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14C53BFA-17ED-6093-2AEE-93463F1C60A9}"/>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E25E1F34-0EA7-0273-A7E7-C2490F263D2A}"/>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65</a:t>
            </a:fld>
            <a:endParaRPr lang="en-AE" dirty="0"/>
          </a:p>
        </p:txBody>
      </p:sp>
      <p:pic>
        <p:nvPicPr>
          <p:cNvPr id="18434" name="Picture 2">
            <a:extLst>
              <a:ext uri="{FF2B5EF4-FFF2-40B4-BE49-F238E27FC236}">
                <a16:creationId xmlns:a16="http://schemas.microsoft.com/office/drawing/2014/main" id="{F4F81E2B-9F1D-E591-C02F-0CDAA5FA5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5057" y="2465880"/>
            <a:ext cx="6601883" cy="373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40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B62C3-9B9D-CBFB-DBD3-CD21F4DEB2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52B26-0DD1-1577-04D4-5521A20F49EF}"/>
              </a:ext>
            </a:extLst>
          </p:cNvPr>
          <p:cNvSpPr>
            <a:spLocks noGrp="1"/>
          </p:cNvSpPr>
          <p:nvPr>
            <p:ph type="title"/>
          </p:nvPr>
        </p:nvSpPr>
        <p:spPr>
          <a:xfrm>
            <a:off x="128081" y="83024"/>
            <a:ext cx="11935838" cy="636925"/>
          </a:xfrm>
        </p:spPr>
        <p:txBody>
          <a:bodyPr>
            <a:normAutofit fontScale="90000"/>
          </a:bodyPr>
          <a:lstStyle/>
          <a:p>
            <a:r>
              <a:rPr lang="en-US" dirty="0"/>
              <a:t>Mixture of Experts</a:t>
            </a:r>
            <a:endParaRPr lang="en-AE" dirty="0"/>
          </a:p>
        </p:txBody>
      </p:sp>
      <p:sp>
        <p:nvSpPr>
          <p:cNvPr id="3" name="Content Placeholder 2">
            <a:extLst>
              <a:ext uri="{FF2B5EF4-FFF2-40B4-BE49-F238E27FC236}">
                <a16:creationId xmlns:a16="http://schemas.microsoft.com/office/drawing/2014/main" id="{79BD7840-74B9-D376-4F3E-EE52DC778278}"/>
              </a:ext>
            </a:extLst>
          </p:cNvPr>
          <p:cNvSpPr>
            <a:spLocks noGrp="1"/>
          </p:cNvSpPr>
          <p:nvPr>
            <p:ph idx="1"/>
          </p:nvPr>
        </p:nvSpPr>
        <p:spPr>
          <a:xfrm>
            <a:off x="128080" y="875489"/>
            <a:ext cx="11935838" cy="5480861"/>
          </a:xfrm>
        </p:spPr>
        <p:txBody>
          <a:bodyPr>
            <a:normAutofit/>
          </a:bodyPr>
          <a:lstStyle/>
          <a:p>
            <a:pPr marL="0" indent="0" algn="just">
              <a:buNone/>
            </a:pPr>
            <a:r>
              <a:rPr lang="en-GB" dirty="0">
                <a:latin typeface="Arial" panose="020B0604020202020204" pitchFamily="34" charset="0"/>
                <a:cs typeface="Arial" panose="020B0604020202020204" pitchFamily="34" charset="0"/>
              </a:rPr>
              <a:t>Expert Capacity</a:t>
            </a:r>
          </a:p>
          <a:p>
            <a:pPr algn="just"/>
            <a:r>
              <a:rPr lang="en-GB" sz="2400" dirty="0">
                <a:latin typeface="Arial" panose="020B0604020202020204" pitchFamily="34" charset="0"/>
                <a:cs typeface="Arial" panose="020B0604020202020204" pitchFamily="34" charset="0"/>
              </a:rPr>
              <a:t>If both experts have reached their capacity, the token will not be processed by any expert but instead sent to the next layer. This is referred to as token overflow.</a:t>
            </a: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algn="just"/>
            <a:endParaRPr lang="en-GB" sz="2400" dirty="0">
              <a:latin typeface="Arial" panose="020B0604020202020204" pitchFamily="34" charset="0"/>
              <a:cs typeface="Arial" panose="020B0604020202020204" pitchFamily="34" charset="0"/>
            </a:endParaRPr>
          </a:p>
          <a:p>
            <a:pPr marL="0" indent="0" algn="just">
              <a:buNone/>
            </a:pPr>
            <a:endParaRPr lang="en-GB" sz="2400" dirty="0">
              <a:latin typeface="Arial" panose="020B0604020202020204" pitchFamily="34" charset="0"/>
              <a:cs typeface="Arial" panose="020B0604020202020204" pitchFamily="34" charset="0"/>
            </a:endParaRPr>
          </a:p>
          <a:p>
            <a:pPr algn="just"/>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5007C41-C696-D607-CC59-1039947ADB46}"/>
              </a:ext>
            </a:extLst>
          </p:cNvPr>
          <p:cNvSpPr>
            <a:spLocks noGrp="1"/>
          </p:cNvSpPr>
          <p:nvPr>
            <p:ph type="ftr" sz="quarter" idx="11"/>
          </p:nvPr>
        </p:nvSpPr>
        <p:spPr/>
        <p:txBody>
          <a:bodyPr/>
          <a:lstStyle/>
          <a:p>
            <a:r>
              <a:rPr lang="en-GB"/>
              <a:t>Introduction to Large Language Models</a:t>
            </a:r>
            <a:endParaRPr lang="en-AE" dirty="0"/>
          </a:p>
        </p:txBody>
      </p:sp>
      <p:sp>
        <p:nvSpPr>
          <p:cNvPr id="5" name="Slide Number Placeholder 4">
            <a:extLst>
              <a:ext uri="{FF2B5EF4-FFF2-40B4-BE49-F238E27FC236}">
                <a16:creationId xmlns:a16="http://schemas.microsoft.com/office/drawing/2014/main" id="{118D8713-BADD-9C5B-3DF9-07D24BE98B96}"/>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66</a:t>
            </a:fld>
            <a:endParaRPr lang="en-AE" dirty="0"/>
          </a:p>
        </p:txBody>
      </p:sp>
      <p:pic>
        <p:nvPicPr>
          <p:cNvPr id="19458" name="Picture 2">
            <a:extLst>
              <a:ext uri="{FF2B5EF4-FFF2-40B4-BE49-F238E27FC236}">
                <a16:creationId xmlns:a16="http://schemas.microsoft.com/office/drawing/2014/main" id="{5ACFDB74-EDE1-6957-F277-B246F2924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890" y="2481045"/>
            <a:ext cx="7152217" cy="3875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941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05840-9925-793A-788C-4BA07DF4BA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A0FDE2-C645-97DE-4436-D004878483EF}"/>
              </a:ext>
            </a:extLst>
          </p:cNvPr>
          <p:cNvSpPr>
            <a:spLocks noGrp="1"/>
          </p:cNvSpPr>
          <p:nvPr>
            <p:ph type="title"/>
          </p:nvPr>
        </p:nvSpPr>
        <p:spPr>
          <a:xfrm>
            <a:off x="128081" y="83024"/>
            <a:ext cx="11935838" cy="636925"/>
          </a:xfrm>
        </p:spPr>
        <p:txBody>
          <a:bodyPr>
            <a:normAutofit fontScale="90000"/>
          </a:bodyPr>
          <a:lstStyle/>
          <a:p>
            <a:r>
              <a:rPr lang="en-US" dirty="0"/>
              <a:t>References</a:t>
            </a:r>
            <a:endParaRPr lang="en-AE" dirty="0"/>
          </a:p>
        </p:txBody>
      </p:sp>
      <p:sp>
        <p:nvSpPr>
          <p:cNvPr id="3" name="Content Placeholder 2">
            <a:extLst>
              <a:ext uri="{FF2B5EF4-FFF2-40B4-BE49-F238E27FC236}">
                <a16:creationId xmlns:a16="http://schemas.microsoft.com/office/drawing/2014/main" id="{03A174CE-F396-0014-63B8-4CFC78D1E222}"/>
              </a:ext>
            </a:extLst>
          </p:cNvPr>
          <p:cNvSpPr>
            <a:spLocks noGrp="1"/>
          </p:cNvSpPr>
          <p:nvPr>
            <p:ph idx="1"/>
          </p:nvPr>
        </p:nvSpPr>
        <p:spPr>
          <a:xfrm>
            <a:off x="128081" y="875488"/>
            <a:ext cx="11935838" cy="5480861"/>
          </a:xfrm>
        </p:spPr>
        <p:txBody>
          <a:bodyPr>
            <a:normAutofit/>
          </a:bodyPr>
          <a:lstStyle/>
          <a:p>
            <a:r>
              <a:rPr lang="en-GB" dirty="0">
                <a:latin typeface="Arial" panose="020B0604020202020204" pitchFamily="34" charset="0"/>
                <a:cs typeface="Arial" panose="020B0604020202020204" pitchFamily="34" charset="0"/>
              </a:rPr>
              <a:t>Dao, Tri, et al. </a:t>
            </a:r>
            <a:r>
              <a:rPr lang="en-GB" dirty="0" err="1">
                <a:latin typeface="Arial" panose="020B0604020202020204" pitchFamily="34" charset="0"/>
                <a:cs typeface="Arial" panose="020B0604020202020204" pitchFamily="34" charset="0"/>
              </a:rPr>
              <a:t>FlashAttention</a:t>
            </a:r>
            <a:r>
              <a:rPr lang="en-GB" dirty="0">
                <a:latin typeface="Arial" panose="020B0604020202020204" pitchFamily="34" charset="0"/>
                <a:cs typeface="Arial" panose="020B0604020202020204" pitchFamily="34" charset="0"/>
              </a:rPr>
              <a:t>: Fast and Memory-Efficient Exact Attention with IO-Awareness. Advances in Neural Information Processing Systems (</a:t>
            </a:r>
            <a:r>
              <a:rPr lang="en-GB" dirty="0" err="1">
                <a:latin typeface="Arial" panose="020B0604020202020204" pitchFamily="34" charset="0"/>
                <a:cs typeface="Arial" panose="020B0604020202020204" pitchFamily="34" charset="0"/>
              </a:rPr>
              <a:t>NeurIPS</a:t>
            </a:r>
            <a:r>
              <a:rPr lang="en-GB" dirty="0">
                <a:latin typeface="Arial" panose="020B0604020202020204" pitchFamily="34" charset="0"/>
                <a:cs typeface="Arial" panose="020B0604020202020204" pitchFamily="34" charset="0"/>
              </a:rPr>
              <a:t>), 2022</a:t>
            </a:r>
          </a:p>
          <a:p>
            <a:r>
              <a:rPr lang="en-GB" dirty="0" err="1">
                <a:latin typeface="Arial" panose="020B0604020202020204" pitchFamily="34" charset="0"/>
                <a:cs typeface="Arial" panose="020B0604020202020204" pitchFamily="34" charset="0"/>
              </a:rPr>
              <a:t>Alammar</a:t>
            </a:r>
            <a:r>
              <a:rPr lang="en-GB" dirty="0">
                <a:latin typeface="Arial" panose="020B0604020202020204" pitchFamily="34" charset="0"/>
                <a:cs typeface="Arial" panose="020B0604020202020204" pitchFamily="34" charset="0"/>
              </a:rPr>
              <a:t>, Jay, and Maarten Grootendorst. Hands-On Large Language Models: Language Understanding and Generation. O’Reilly Media, 2024.</a:t>
            </a:r>
          </a:p>
          <a:p>
            <a:r>
              <a:rPr lang="en-GB" dirty="0">
                <a:latin typeface="Arial" panose="020B0604020202020204" pitchFamily="34" charset="0"/>
                <a:cs typeface="Arial" panose="020B0604020202020204" pitchFamily="34" charset="0"/>
              </a:rPr>
              <a:t>Grootendorst, M. (2024, October 7). A Visual Guide to Mixture of Experts (</a:t>
            </a:r>
            <a:r>
              <a:rPr lang="en-GB" dirty="0" err="1">
                <a:latin typeface="Arial" panose="020B0604020202020204" pitchFamily="34" charset="0"/>
                <a:cs typeface="Arial" panose="020B0604020202020204" pitchFamily="34" charset="0"/>
              </a:rPr>
              <a:t>MoE</a:t>
            </a:r>
            <a:r>
              <a:rPr lang="en-GB" dirty="0">
                <a:latin typeface="Arial" panose="020B0604020202020204" pitchFamily="34" charset="0"/>
                <a:cs typeface="Arial" panose="020B0604020202020204" pitchFamily="34" charset="0"/>
              </a:rPr>
              <a:t>): Demystifying the role of </a:t>
            </a:r>
            <a:r>
              <a:rPr lang="en-GB" dirty="0" err="1">
                <a:latin typeface="Arial" panose="020B0604020202020204" pitchFamily="34" charset="0"/>
                <a:cs typeface="Arial" panose="020B0604020202020204" pitchFamily="34" charset="0"/>
              </a:rPr>
              <a:t>MoE</a:t>
            </a:r>
            <a:r>
              <a:rPr lang="en-GB" dirty="0">
                <a:latin typeface="Arial" panose="020B0604020202020204" pitchFamily="34" charset="0"/>
                <a:cs typeface="Arial" panose="020B0604020202020204" pitchFamily="34" charset="0"/>
              </a:rPr>
              <a:t> in Large Language Models. Exploring Language Models.</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AE"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0585540-9DD3-9041-93CA-4D7BEA15C9B7}"/>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E37BF071-7D08-AA16-BF4A-81D30C40C5F0}"/>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67</a:t>
            </a:fld>
            <a:endParaRPr lang="en-AE" dirty="0"/>
          </a:p>
        </p:txBody>
      </p:sp>
    </p:spTree>
    <p:extLst>
      <p:ext uri="{BB962C8B-B14F-4D97-AF65-F5344CB8AC3E}">
        <p14:creationId xmlns:p14="http://schemas.microsoft.com/office/powerpoint/2010/main" val="1804006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BA711-2F05-5877-CA59-F0E221707A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C321C-03C9-8745-95E6-217D78A7BEE0}"/>
              </a:ext>
            </a:extLst>
          </p:cNvPr>
          <p:cNvSpPr>
            <a:spLocks noGrp="1"/>
          </p:cNvSpPr>
          <p:nvPr>
            <p:ph type="title"/>
          </p:nvPr>
        </p:nvSpPr>
        <p:spPr>
          <a:xfrm>
            <a:off x="128081" y="83024"/>
            <a:ext cx="11935838" cy="636925"/>
          </a:xfrm>
        </p:spPr>
        <p:txBody>
          <a:bodyPr>
            <a:normAutofit fontScale="90000"/>
          </a:bodyPr>
          <a:lstStyle/>
          <a:p>
            <a:r>
              <a:rPr lang="en-US" dirty="0"/>
              <a:t>KV Cache</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754F4-D01D-A7FA-AD5A-00C402B43285}"/>
                  </a:ext>
                </a:extLst>
              </p:cNvPr>
              <p:cNvSpPr>
                <a:spLocks noGrp="1"/>
              </p:cNvSpPr>
              <p:nvPr>
                <p:ph idx="1"/>
              </p:nvPr>
            </p:nvSpPr>
            <p:spPr>
              <a:xfrm>
                <a:off x="128081" y="875488"/>
                <a:ext cx="11935838" cy="5480861"/>
              </a:xfrm>
            </p:spPr>
            <p:txBody>
              <a:bodyPr>
                <a:normAutofit/>
              </a:bodyPr>
              <a:lstStyle/>
              <a:p>
                <a:pPr algn="just"/>
                <a:r>
                  <a:rPr lang="en-US" dirty="0">
                    <a:latin typeface="Arial" panose="020B0604020202020204" pitchFamily="34" charset="0"/>
                    <a:cs typeface="Arial" panose="020B0604020202020204" pitchFamily="34" charset="0"/>
                  </a:rPr>
                  <a:t>Then the matrices </a:t>
                </a:r>
                <a14:m>
                  <m:oMath xmlns:m="http://schemas.openxmlformats.org/officeDocument/2006/math">
                    <m:r>
                      <m:rPr>
                        <m:sty m:val="p"/>
                      </m:rPr>
                      <a:rPr lang="en-US" i="0" dirty="0" smtClean="0">
                        <a:latin typeface="Cambria Math" panose="02040503050406030204" pitchFamily="18" charset="0"/>
                        <a:cs typeface="Arial" panose="020B0604020202020204" pitchFamily="34" charset="0"/>
                      </a:rPr>
                      <m:t>Q</m:t>
                    </m:r>
                  </m:oMath>
                </a14:m>
                <a:r>
                  <a:rPr lang="en-US" dirty="0">
                    <a:latin typeface="Arial" panose="020B0604020202020204" pitchFamily="34" charset="0"/>
                    <a:cs typeface="Arial" panose="020B0604020202020204" pitchFamily="34" charset="0"/>
                  </a:rPr>
                  <a:t> and </a:t>
                </a:r>
                <a14:m>
                  <m:oMath xmlns:m="http://schemas.openxmlformats.org/officeDocument/2006/math">
                    <m:r>
                      <m:rPr>
                        <m:sty m:val="p"/>
                      </m:rPr>
                      <a:rPr lang="en-US" i="0" dirty="0" smtClean="0">
                        <a:latin typeface="Cambria Math" panose="02040503050406030204" pitchFamily="18" charset="0"/>
                        <a:cs typeface="Arial" panose="020B0604020202020204" pitchFamily="34" charset="0"/>
                      </a:rPr>
                      <m:t>K</m:t>
                    </m:r>
                  </m:oMath>
                </a14:m>
                <a:r>
                  <a:rPr lang="en-US" dirty="0">
                    <a:latin typeface="Arial" panose="020B0604020202020204" pitchFamily="34" charset="0"/>
                    <a:cs typeface="Arial" panose="020B0604020202020204" pitchFamily="34" charset="0"/>
                  </a:rPr>
                  <a:t> are</a:t>
                </a:r>
              </a:p>
              <a:p>
                <a:pPr marL="0" indent="0" algn="just">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Arial" panose="020B0604020202020204" pitchFamily="34" charset="0"/>
                        </a:rPr>
                        <m:t>Q</m:t>
                      </m:r>
                      <m:r>
                        <a:rPr lang="en-US" b="0" i="1" smtClean="0">
                          <a:latin typeface="Cambria Math" panose="02040503050406030204" pitchFamily="18" charset="0"/>
                          <a:cs typeface="Arial" panose="020B0604020202020204" pitchFamily="34" charset="0"/>
                        </a:rPr>
                        <m:t>=[</m:t>
                      </m:r>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i="1">
                                <a:latin typeface="Cambria Math" panose="02040503050406030204" pitchFamily="18" charset="0"/>
                                <a:cs typeface="Arial" panose="020B0604020202020204" pitchFamily="34" charset="0"/>
                              </a:rPr>
                              <m:t>𝑎</m:t>
                            </m:r>
                            <m:sSub>
                              <m:sSubPr>
                                <m:ctrlPr>
                                  <a:rPr lang="en-US" b="0" i="1" smtClean="0">
                                    <a:latin typeface="Cambria Math" panose="02040503050406030204" pitchFamily="18" charset="0"/>
                                    <a:cs typeface="Arial" panose="020B0604020202020204" pitchFamily="34" charset="0"/>
                                  </a:rPr>
                                </m:ctrlPr>
                              </m:sSubPr>
                              <m:e>
                                <m:r>
                                  <m:rPr>
                                    <m:brk m:alnAt="7"/>
                                  </m:rPr>
                                  <a:rPr lang="en-US" i="1">
                                    <a:latin typeface="Cambria Math" panose="02040503050406030204" pitchFamily="18" charset="0"/>
                                    <a:cs typeface="Arial" panose="020B0604020202020204" pitchFamily="34" charset="0"/>
                                  </a:rPr>
                                  <m:t>𝑞</m:t>
                                </m:r>
                              </m:e>
                              <m:sub>
                                <m:r>
                                  <m:rPr>
                                    <m:brk m:alnAt="7"/>
                                  </m:rPr>
                                  <a:rPr lang="en-US" i="1">
                                    <a:latin typeface="Cambria Math" panose="02040503050406030204" pitchFamily="18" charset="0"/>
                                    <a:cs typeface="Arial" panose="020B0604020202020204" pitchFamily="34" charset="0"/>
                                  </a:rPr>
                                  <m:t>1</m:t>
                                </m:r>
                              </m:sub>
                            </m:sSub>
                            <m:r>
                              <m:rPr>
                                <m:brk m:alnAt="7"/>
                              </m:rP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𝑏</m:t>
                            </m:r>
                            <m:sSub>
                              <m:sSubPr>
                                <m:ctrlPr>
                                  <a:rPr lang="en-US" b="0" i="1" smtClean="0">
                                    <a:latin typeface="Cambria Math" panose="02040503050406030204" pitchFamily="18" charset="0"/>
                                    <a:cs typeface="Arial" panose="020B0604020202020204" pitchFamily="34" charset="0"/>
                                  </a:rPr>
                                </m:ctrlPr>
                              </m:sSubPr>
                              <m:e>
                                <m:r>
                                  <m:rPr>
                                    <m:brk m:alnAt="7"/>
                                  </m:rPr>
                                  <a:rPr lang="en-US" i="1">
                                    <a:latin typeface="Cambria Math" panose="02040503050406030204" pitchFamily="18" charset="0"/>
                                    <a:cs typeface="Arial" panose="020B0604020202020204" pitchFamily="34" charset="0"/>
                                  </a:rPr>
                                  <m:t>𝑞</m:t>
                                </m:r>
                              </m:e>
                              <m:sub>
                                <m:r>
                                  <m:rPr>
                                    <m:brk m:alnAt="7"/>
                                  </m:rPr>
                                  <a:rPr lang="en-US" i="1">
                                    <a:latin typeface="Cambria Math" panose="02040503050406030204" pitchFamily="18" charset="0"/>
                                    <a:cs typeface="Arial" panose="020B0604020202020204" pitchFamily="34" charset="0"/>
                                  </a:rPr>
                                  <m:t>3</m:t>
                                </m:r>
                              </m:sub>
                            </m:sSub>
                          </m:e>
                          <m:e>
                            <m:r>
                              <a:rPr lang="en-US" i="1">
                                <a:latin typeface="Cambria Math" panose="02040503050406030204" pitchFamily="18" charset="0"/>
                                <a:cs typeface="Arial" panose="020B0604020202020204" pitchFamily="34" charset="0"/>
                              </a:rPr>
                              <m:t>𝑎</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𝑞</m:t>
                                </m:r>
                              </m:e>
                              <m:sub>
                                <m:r>
                                  <a:rPr lang="en-US" i="1">
                                    <a:latin typeface="Cambria Math" panose="02040503050406030204" pitchFamily="18" charset="0"/>
                                    <a:cs typeface="Arial" panose="020B0604020202020204" pitchFamily="34" charset="0"/>
                                  </a:rPr>
                                  <m:t>2</m:t>
                                </m:r>
                              </m:sub>
                            </m:sSub>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𝑏</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𝑞</m:t>
                                </m:r>
                              </m:e>
                              <m:sub>
                                <m:r>
                                  <a:rPr lang="en-US" i="1">
                                    <a:latin typeface="Cambria Math" panose="02040503050406030204" pitchFamily="18" charset="0"/>
                                    <a:cs typeface="Arial" panose="020B0604020202020204" pitchFamily="34" charset="0"/>
                                  </a:rPr>
                                  <m:t>4</m:t>
                                </m:r>
                              </m:sub>
                            </m:sSub>
                            <m:r>
                              <a:rPr lang="en-US" i="1">
                                <a:latin typeface="Cambria Math" panose="02040503050406030204" pitchFamily="18" charset="0"/>
                                <a:cs typeface="Arial" panose="020B0604020202020204" pitchFamily="34" charset="0"/>
                              </a:rPr>
                              <m:t>​ ​</m:t>
                            </m:r>
                          </m:e>
                        </m:mr>
                      </m:m>
                      <m:r>
                        <a:rPr lang="en-US" b="0" i="1" smtClean="0">
                          <a:latin typeface="Cambria Math" panose="02040503050406030204" pitchFamily="18" charset="0"/>
                          <a:cs typeface="Arial" panose="020B0604020202020204" pitchFamily="34" charset="0"/>
                        </a:rPr>
                        <m:t>]</m:t>
                      </m:r>
                    </m:oMath>
                  </m:oMathPara>
                </a14:m>
                <a:endParaRPr lang="en-US" dirty="0">
                  <a:latin typeface="Arial" panose="020B0604020202020204" pitchFamily="34" charset="0"/>
                  <a:cs typeface="Arial" panose="020B0604020202020204" pitchFamily="34" charset="0"/>
                </a:endParaRPr>
              </a:p>
              <a:p>
                <a:pPr marL="0" indent="0" algn="ctr">
                  <a:buNone/>
                </a:pPr>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K</m:t>
                    </m:r>
                    <m:r>
                      <a:rPr lang="en-US" b="0" i="1" smtClean="0">
                        <a:latin typeface="Cambria Math" panose="02040503050406030204" pitchFamily="18" charset="0"/>
                        <a:cs typeface="Arial" panose="020B0604020202020204" pitchFamily="34" charset="0"/>
                      </a:rPr>
                      <m:t>=[</m:t>
                    </m:r>
                    <m:m>
                      <m:mPr>
                        <m:mcs>
                          <m:mc>
                            <m:mcPr>
                              <m:count m:val="2"/>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i="1">
                              <a:latin typeface="Cambria Math" panose="02040503050406030204" pitchFamily="18" charset="0"/>
                              <a:cs typeface="Arial" panose="020B0604020202020204" pitchFamily="34" charset="0"/>
                            </a:rPr>
                            <m:t>𝑎</m:t>
                          </m:r>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𝑘</m:t>
                              </m:r>
                            </m:e>
                            <m:sub>
                              <m:r>
                                <m:rPr>
                                  <m:brk m:alnAt="7"/>
                                </m:rPr>
                                <a:rPr lang="en-US" i="1">
                                  <a:latin typeface="Cambria Math" panose="02040503050406030204" pitchFamily="18" charset="0"/>
                                  <a:cs typeface="Arial" panose="020B0604020202020204" pitchFamily="34" charset="0"/>
                                </a:rPr>
                                <m:t>1</m:t>
                              </m:r>
                            </m:sub>
                          </m:sSub>
                          <m:r>
                            <m:rPr>
                              <m:brk m:alnAt="7"/>
                            </m:rP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𝑏</m:t>
                          </m:r>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𝑘</m:t>
                              </m:r>
                            </m:e>
                            <m:sub>
                              <m:r>
                                <m:rPr>
                                  <m:brk m:alnAt="7"/>
                                </m:rPr>
                                <a:rPr lang="en-US" i="1">
                                  <a:latin typeface="Cambria Math" panose="02040503050406030204" pitchFamily="18" charset="0"/>
                                  <a:cs typeface="Arial" panose="020B0604020202020204" pitchFamily="34" charset="0"/>
                                </a:rPr>
                                <m:t>3</m:t>
                              </m:r>
                            </m:sub>
                          </m:sSub>
                        </m:e>
                        <m:e>
                          <m:r>
                            <a:rPr lang="en-US" i="1">
                              <a:latin typeface="Cambria Math" panose="02040503050406030204" pitchFamily="18" charset="0"/>
                              <a:cs typeface="Arial" panose="020B0604020202020204" pitchFamily="34" charset="0"/>
                            </a:rPr>
                            <m:t>𝑎</m:t>
                          </m:r>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𝑘</m:t>
                              </m:r>
                            </m:e>
                            <m:sub>
                              <m:r>
                                <a:rPr lang="en-US" i="1">
                                  <a:latin typeface="Cambria Math" panose="02040503050406030204" pitchFamily="18" charset="0"/>
                                  <a:cs typeface="Arial" panose="020B0604020202020204" pitchFamily="34" charset="0"/>
                                </a:rPr>
                                <m:t>2</m:t>
                              </m:r>
                            </m:sub>
                          </m:sSub>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𝑏</m:t>
                          </m:r>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𝑘</m:t>
                              </m:r>
                            </m:e>
                            <m:sub>
                              <m:r>
                                <a:rPr lang="en-US" i="1">
                                  <a:latin typeface="Cambria Math" panose="02040503050406030204" pitchFamily="18" charset="0"/>
                                  <a:cs typeface="Arial" panose="020B0604020202020204" pitchFamily="34" charset="0"/>
                                </a:rPr>
                                <m:t>4</m:t>
                              </m:r>
                            </m:sub>
                          </m:sSub>
                        </m:e>
                      </m:mr>
                    </m:m>
                    <m:r>
                      <a:rPr lang="en-US" b="0" i="1" smtClean="0">
                        <a:latin typeface="Cambria Math" panose="02040503050406030204" pitchFamily="18" charset="0"/>
                        <a:cs typeface="Arial" panose="020B0604020202020204" pitchFamily="34" charset="0"/>
                      </a:rPr>
                      <m:t>]</m:t>
                    </m:r>
                  </m:oMath>
                </a14:m>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The product </a:t>
                </a:r>
                <a14:m>
                  <m:oMath xmlns:m="http://schemas.openxmlformats.org/officeDocument/2006/math">
                    <m:r>
                      <a:rPr lang="en-US" b="1" i="0" smtClean="0">
                        <a:latin typeface="Cambria Math" panose="02040503050406030204" pitchFamily="18" charset="0"/>
                        <a:cs typeface="Arial" panose="020B0604020202020204" pitchFamily="34" charset="0"/>
                      </a:rPr>
                      <m:t>𝐐</m:t>
                    </m:r>
                    <m:sSup>
                      <m:sSupPr>
                        <m:ctrlPr>
                          <a:rPr lang="en-US" b="1" i="1" smtClean="0">
                            <a:latin typeface="Cambria Math" panose="02040503050406030204" pitchFamily="18" charset="0"/>
                            <a:cs typeface="Arial" panose="020B0604020202020204" pitchFamily="34" charset="0"/>
                          </a:rPr>
                        </m:ctrlPr>
                      </m:sSupPr>
                      <m:e>
                        <m:r>
                          <a:rPr lang="en-US" b="1" i="0" smtClean="0">
                            <a:latin typeface="Cambria Math" panose="02040503050406030204" pitchFamily="18" charset="0"/>
                            <a:cs typeface="Arial" panose="020B0604020202020204" pitchFamily="34" charset="0"/>
                          </a:rPr>
                          <m:t>𝐊</m:t>
                        </m:r>
                      </m:e>
                      <m:sup>
                        <m:r>
                          <a:rPr lang="en-US" b="1" i="0" smtClean="0">
                            <a:latin typeface="Cambria Math" panose="02040503050406030204" pitchFamily="18" charset="0"/>
                            <a:cs typeface="Arial" panose="020B0604020202020204" pitchFamily="34" charset="0"/>
                          </a:rPr>
                          <m:t>𝐓</m:t>
                        </m:r>
                      </m:sup>
                    </m:sSup>
                  </m:oMath>
                </a14:m>
                <a:r>
                  <a:rPr lang="en-US" dirty="0">
                    <a:latin typeface="Arial" panose="020B0604020202020204" pitchFamily="34" charset="0"/>
                    <a:cs typeface="Arial" panose="020B0604020202020204" pitchFamily="34" charset="0"/>
                  </a:rPr>
                  <a:t> is </a:t>
                </a:r>
              </a:p>
              <a:p>
                <a:pPr marL="0" indent="0" algn="just">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Arial" panose="020B0604020202020204" pitchFamily="34" charset="0"/>
                        </a:rPr>
                        <m:t>Q</m:t>
                      </m:r>
                      <m:sSup>
                        <m:sSupPr>
                          <m:ctrlPr>
                            <a:rPr lang="en-US" b="0" i="1" smtClean="0">
                              <a:latin typeface="Cambria Math" panose="02040503050406030204" pitchFamily="18" charset="0"/>
                              <a:cs typeface="Arial" panose="020B0604020202020204" pitchFamily="34" charset="0"/>
                            </a:rPr>
                          </m:ctrlPr>
                        </m:sSupPr>
                        <m:e>
                          <m:r>
                            <m:rPr>
                              <m:sty m:val="p"/>
                            </m:rPr>
                            <a:rPr lang="en-US" b="0" i="0" smtClean="0">
                              <a:latin typeface="Cambria Math" panose="02040503050406030204" pitchFamily="18" charset="0"/>
                              <a:cs typeface="Arial" panose="020B0604020202020204" pitchFamily="34" charset="0"/>
                            </a:rPr>
                            <m:t>K</m:t>
                          </m:r>
                        </m:e>
                        <m:sup>
                          <m:r>
                            <m:rPr>
                              <m:sty m:val="p"/>
                            </m:rPr>
                            <a:rPr lang="en-US" b="0" i="0" smtClean="0">
                              <a:latin typeface="Cambria Math" panose="02040503050406030204" pitchFamily="18" charset="0"/>
                              <a:cs typeface="Arial" panose="020B0604020202020204" pitchFamily="34" charset="0"/>
                            </a:rPr>
                            <m:t>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𝑎</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𝑞</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𝑏</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𝑞</m:t>
                          </m:r>
                        </m:e>
                        <m:sub>
                          <m:r>
                            <a:rPr lang="en-US" i="1">
                              <a:latin typeface="Cambria Math" panose="02040503050406030204" pitchFamily="18" charset="0"/>
                              <a:cs typeface="Arial" panose="020B0604020202020204" pitchFamily="34" charset="0"/>
                            </a:rPr>
                            <m:t>3</m:t>
                          </m:r>
                        </m:sub>
                      </m:sSub>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𝑎</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𝑘</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𝑏</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𝑘</m:t>
                          </m:r>
                        </m:e>
                        <m:sub>
                          <m:r>
                            <a:rPr lang="en-US" i="1">
                              <a:latin typeface="Cambria Math" panose="02040503050406030204" pitchFamily="18" charset="0"/>
                              <a:cs typeface="Arial" panose="020B0604020202020204" pitchFamily="34" charset="0"/>
                            </a:rPr>
                            <m:t>3</m:t>
                          </m:r>
                        </m:sub>
                      </m:sSub>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𝑎</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𝑞</m:t>
                          </m:r>
                        </m:e>
                        <m:sub>
                          <m:r>
                            <a:rPr lang="en-US" i="1">
                              <a:latin typeface="Cambria Math" panose="02040503050406030204" pitchFamily="18" charset="0"/>
                              <a:cs typeface="Arial" panose="020B0604020202020204" pitchFamily="34" charset="0"/>
                            </a:rPr>
                            <m:t>2</m:t>
                          </m:r>
                        </m:sub>
                      </m:sSub>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𝑏</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𝑞</m:t>
                          </m:r>
                        </m:e>
                        <m:sub>
                          <m:r>
                            <a:rPr lang="en-US" i="1">
                              <a:latin typeface="Cambria Math" panose="02040503050406030204" pitchFamily="18" charset="0"/>
                              <a:cs typeface="Arial" panose="020B0604020202020204" pitchFamily="34" charset="0"/>
                            </a:rPr>
                            <m:t>4​</m:t>
                          </m:r>
                        </m:sub>
                      </m:sSub>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𝑎</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𝑘</m:t>
                          </m:r>
                        </m:e>
                        <m:sub>
                          <m:r>
                            <a:rPr lang="en-US" i="1">
                              <a:latin typeface="Cambria Math" panose="02040503050406030204" pitchFamily="18" charset="0"/>
                              <a:cs typeface="Arial" panose="020B0604020202020204" pitchFamily="34" charset="0"/>
                            </a:rPr>
                            <m:t>2</m:t>
                          </m:r>
                        </m:sub>
                      </m:sSub>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𝑏</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𝑘</m:t>
                          </m:r>
                        </m:e>
                        <m:sub>
                          <m:r>
                            <a:rPr lang="en-US" i="1">
                              <a:latin typeface="Cambria Math" panose="02040503050406030204" pitchFamily="18" charset="0"/>
                              <a:cs typeface="Arial" panose="020B0604020202020204" pitchFamily="34" charset="0"/>
                            </a:rPr>
                            <m:t>4</m:t>
                          </m:r>
                        </m:sub>
                      </m:sSub>
                      <m:r>
                        <a:rPr lang="en-US" i="1">
                          <a:latin typeface="Cambria Math" panose="02040503050406030204" pitchFamily="18" charset="0"/>
                          <a:cs typeface="Arial" panose="020B0604020202020204" pitchFamily="34" charset="0"/>
                        </a:rPr>
                        <m:t>​)]</m:t>
                      </m:r>
                    </m:oMath>
                  </m:oMathPara>
                </a14:m>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Assume that for this time step the next word predicted is “eats”. This output token is appended to the input at the next time step. The composite embeddings for this new token is</a:t>
                </a:r>
              </a:p>
              <a:p>
                <a:pPr marL="0" indent="0" algn="just">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cs typeface="Arial" panose="020B0604020202020204" pitchFamily="34" charset="0"/>
                        </a:rPr>
                        <m:t>eats</m:t>
                      </m:r>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1"/>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𝑐</m:t>
                                </m:r>
                              </m:e>
                            </m:mr>
                            <m:mr>
                              <m:e>
                                <m:r>
                                  <a:rPr lang="en-US" b="0" i="1" smtClean="0">
                                    <a:latin typeface="Cambria Math" panose="02040503050406030204" pitchFamily="18" charset="0"/>
                                    <a:cs typeface="Arial" panose="020B0604020202020204" pitchFamily="34" charset="0"/>
                                  </a:rPr>
                                  <m:t>𝑑</m:t>
                                </m:r>
                              </m:e>
                            </m:mr>
                          </m:m>
                        </m:e>
                      </m:d>
                    </m:oMath>
                  </m:oMathPara>
                </a14:m>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AE"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0CF754F4-D01D-A7FA-AD5A-00C402B43285}"/>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919" t="-2002" r="-1073"/>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6CC42219-85DA-BAB4-B2D7-B0C385712F3B}"/>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B7CBE83F-C20D-3ABC-C9C7-B5F0012D1570}"/>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7</a:t>
            </a:fld>
            <a:endParaRPr lang="en-AE" dirty="0"/>
          </a:p>
        </p:txBody>
      </p:sp>
    </p:spTree>
    <p:extLst>
      <p:ext uri="{BB962C8B-B14F-4D97-AF65-F5344CB8AC3E}">
        <p14:creationId xmlns:p14="http://schemas.microsoft.com/office/powerpoint/2010/main" val="342770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BAEE3-7809-7C78-15AE-595E09D22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0CDEDF-2392-434B-2DB1-7B51113577EB}"/>
              </a:ext>
            </a:extLst>
          </p:cNvPr>
          <p:cNvSpPr>
            <a:spLocks noGrp="1"/>
          </p:cNvSpPr>
          <p:nvPr>
            <p:ph type="title"/>
          </p:nvPr>
        </p:nvSpPr>
        <p:spPr>
          <a:xfrm>
            <a:off x="128081" y="83024"/>
            <a:ext cx="11935838" cy="636925"/>
          </a:xfrm>
        </p:spPr>
        <p:txBody>
          <a:bodyPr>
            <a:normAutofit fontScale="90000"/>
          </a:bodyPr>
          <a:lstStyle/>
          <a:p>
            <a:r>
              <a:rPr lang="en-US" dirty="0"/>
              <a:t>KV Cache</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D4CA83-3785-E724-9CE8-3C56CBEA644B}"/>
                  </a:ext>
                </a:extLst>
              </p:cNvPr>
              <p:cNvSpPr>
                <a:spLocks noGrp="1"/>
              </p:cNvSpPr>
              <p:nvPr>
                <p:ph idx="1"/>
              </p:nvPr>
            </p:nvSpPr>
            <p:spPr>
              <a:xfrm>
                <a:off x="128081" y="875488"/>
                <a:ext cx="11935838" cy="5480861"/>
              </a:xfrm>
            </p:spPr>
            <p:txBody>
              <a:bodyPr>
                <a:normAutofit fontScale="70000" lnSpcReduction="20000"/>
              </a:bodyPr>
              <a:lstStyle/>
              <a:p>
                <a:pPr algn="just"/>
                <a:r>
                  <a:rPr lang="en-US" sz="4000" dirty="0">
                    <a:latin typeface="Arial" panose="020B0604020202020204" pitchFamily="34" charset="0"/>
                    <a:cs typeface="Arial" panose="020B0604020202020204" pitchFamily="34" charset="0"/>
                  </a:rPr>
                  <a:t>At time step </a:t>
                </a:r>
                <a14:m>
                  <m:oMath xmlns:m="http://schemas.openxmlformats.org/officeDocument/2006/math">
                    <m:r>
                      <a:rPr lang="en-US" sz="4000" b="0" i="1" smtClean="0">
                        <a:latin typeface="Cambria Math" panose="02040503050406030204" pitchFamily="18" charset="0"/>
                        <a:cs typeface="Arial" panose="020B0604020202020204" pitchFamily="34" charset="0"/>
                      </a:rPr>
                      <m:t>𝑡</m:t>
                    </m:r>
                    <m:r>
                      <a:rPr lang="en-US" sz="4000" b="0" i="1" smtClean="0">
                        <a:latin typeface="Cambria Math" panose="02040503050406030204" pitchFamily="18" charset="0"/>
                        <a:cs typeface="Arial" panose="020B0604020202020204" pitchFamily="34" charset="0"/>
                      </a:rPr>
                      <m:t>+1</m:t>
                    </m:r>
                  </m:oMath>
                </a14:m>
                <a:endParaRPr lang="en-US" sz="4000" dirty="0">
                  <a:latin typeface="Arial" panose="020B0604020202020204" pitchFamily="34" charset="0"/>
                  <a:cs typeface="Arial" panose="020B0604020202020204" pitchFamily="34" charset="0"/>
                </a:endParaRPr>
              </a:p>
              <a:p>
                <a:pPr algn="just"/>
                <a:endParaRPr lang="en-US" sz="4000"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anose="020B0604020202020204" pitchFamily="34" charset="0"/>
                        </a:rPr>
                        <m:t>𝑄</m:t>
                      </m:r>
                      <m:r>
                        <a:rPr lang="en-US" sz="4000" b="0" i="1" smtClean="0">
                          <a:latin typeface="Cambria Math" panose="02040503050406030204" pitchFamily="18" charset="0"/>
                          <a:cs typeface="Arial" panose="020B0604020202020204" pitchFamily="34" charset="0"/>
                        </a:rPr>
                        <m:t>=</m:t>
                      </m:r>
                      <m:d>
                        <m:dPr>
                          <m:begChr m:val="["/>
                          <m:endChr m:val="]"/>
                          <m:ctrlPr>
                            <a:rPr lang="en-US" sz="4000" b="0" i="1" smtClean="0">
                              <a:latin typeface="Cambria Math" panose="02040503050406030204" pitchFamily="18" charset="0"/>
                              <a:cs typeface="Arial" panose="020B0604020202020204" pitchFamily="34" charset="0"/>
                            </a:rPr>
                          </m:ctrlPr>
                        </m:dPr>
                        <m:e>
                          <m:m>
                            <m:mPr>
                              <m:mcs>
                                <m:mc>
                                  <m:mcPr>
                                    <m:count m:val="2"/>
                                    <m:mcJc m:val="center"/>
                                  </m:mcPr>
                                </m:mc>
                              </m:mcs>
                              <m:ctrlPr>
                                <a:rPr lang="en-US" sz="4000" b="0" i="1" smtClean="0">
                                  <a:latin typeface="Cambria Math" panose="02040503050406030204" pitchFamily="18" charset="0"/>
                                  <a:cs typeface="Arial" panose="020B0604020202020204" pitchFamily="34" charset="0"/>
                                </a:rPr>
                              </m:ctrlPr>
                            </m:mPr>
                            <m:mr>
                              <m:e>
                                <m:r>
                                  <m:rPr>
                                    <m:brk m:alnAt="7"/>
                                  </m:rPr>
                                  <a:rPr lang="en-US" sz="4000" b="0" i="1" smtClean="0">
                                    <a:latin typeface="Cambria Math" panose="02040503050406030204" pitchFamily="18" charset="0"/>
                                    <a:cs typeface="Arial" panose="020B0604020202020204" pitchFamily="34" charset="0"/>
                                  </a:rPr>
                                  <m:t>𝑎</m:t>
                                </m:r>
                              </m:e>
                              <m:e>
                                <m:r>
                                  <a:rPr lang="en-US" sz="4000" b="0" i="1" smtClean="0">
                                    <a:latin typeface="Cambria Math" panose="02040503050406030204" pitchFamily="18" charset="0"/>
                                    <a:cs typeface="Arial" panose="020B0604020202020204" pitchFamily="34" charset="0"/>
                                  </a:rPr>
                                  <m:t>𝑏</m:t>
                                </m:r>
                              </m:e>
                            </m:mr>
                            <m:mr>
                              <m:e>
                                <m:r>
                                  <a:rPr lang="en-US" sz="4000" b="0" i="1" smtClean="0">
                                    <a:latin typeface="Cambria Math" panose="02040503050406030204" pitchFamily="18" charset="0"/>
                                    <a:cs typeface="Arial" panose="020B0604020202020204" pitchFamily="34" charset="0"/>
                                  </a:rPr>
                                  <m:t>𝑐</m:t>
                                </m:r>
                              </m:e>
                              <m:e>
                                <m:r>
                                  <a:rPr lang="en-US" sz="4000" b="0" i="1" smtClean="0">
                                    <a:latin typeface="Cambria Math" panose="02040503050406030204" pitchFamily="18" charset="0"/>
                                    <a:cs typeface="Arial" panose="020B0604020202020204" pitchFamily="34" charset="0"/>
                                  </a:rPr>
                                  <m:t>𝑑</m:t>
                                </m:r>
                              </m:e>
                            </m:mr>
                          </m:m>
                        </m:e>
                      </m:d>
                      <m:r>
                        <a:rPr lang="en-US" sz="4000" b="0" i="1" smtClean="0">
                          <a:latin typeface="Cambria Math" panose="02040503050406030204" pitchFamily="18" charset="0"/>
                          <a:cs typeface="Arial" panose="020B0604020202020204" pitchFamily="34" charset="0"/>
                        </a:rPr>
                        <m:t>⋅</m:t>
                      </m:r>
                      <m:d>
                        <m:dPr>
                          <m:begChr m:val="["/>
                          <m:endChr m:val="]"/>
                          <m:ctrlPr>
                            <a:rPr lang="en-US" sz="4000" i="1">
                              <a:latin typeface="Cambria Math" panose="02040503050406030204" pitchFamily="18" charset="0"/>
                              <a:cs typeface="Arial" panose="020B0604020202020204" pitchFamily="34" charset="0"/>
                            </a:rPr>
                          </m:ctrlPr>
                        </m:dPr>
                        <m:e>
                          <m:m>
                            <m:mPr>
                              <m:mcs>
                                <m:mc>
                                  <m:mcPr>
                                    <m:count m:val="2"/>
                                    <m:mcJc m:val="center"/>
                                  </m:mcPr>
                                </m:mc>
                              </m:mcs>
                              <m:ctrlPr>
                                <a:rPr lang="en-US" sz="4000" i="1">
                                  <a:latin typeface="Cambria Math" panose="02040503050406030204" pitchFamily="18" charset="0"/>
                                  <a:cs typeface="Arial" panose="020B0604020202020204" pitchFamily="34" charset="0"/>
                                </a:rPr>
                              </m:ctrlPr>
                            </m:mPr>
                            <m:mr>
                              <m:e>
                                <m:sSub>
                                  <m:sSubPr>
                                    <m:ctrlPr>
                                      <a:rPr lang="en-US" sz="4000" i="1">
                                        <a:latin typeface="Cambria Math" panose="02040503050406030204" pitchFamily="18" charset="0"/>
                                        <a:cs typeface="Arial" panose="020B0604020202020204" pitchFamily="34" charset="0"/>
                                      </a:rPr>
                                    </m:ctrlPr>
                                  </m:sSubPr>
                                  <m:e>
                                    <m:r>
                                      <m:rPr>
                                        <m:brk m:alnAt="7"/>
                                      </m:rPr>
                                      <a:rPr lang="en-US" sz="4000" i="1">
                                        <a:latin typeface="Cambria Math" panose="02040503050406030204" pitchFamily="18" charset="0"/>
                                        <a:cs typeface="Arial" panose="020B0604020202020204" pitchFamily="34" charset="0"/>
                                      </a:rPr>
                                      <m:t>𝑞</m:t>
                                    </m:r>
                                  </m:e>
                                  <m:sub>
                                    <m:r>
                                      <m:rPr>
                                        <m:brk m:alnAt="7"/>
                                      </m:rPr>
                                      <a:rPr lang="en-US" sz="4000" i="1">
                                        <a:latin typeface="Cambria Math" panose="02040503050406030204" pitchFamily="18" charset="0"/>
                                        <a:cs typeface="Arial" panose="020B0604020202020204" pitchFamily="34" charset="0"/>
                                      </a:rPr>
                                      <m:t>1</m:t>
                                    </m:r>
                                  </m:sub>
                                </m:sSub>
                              </m:e>
                              <m:e>
                                <m:sSub>
                                  <m:sSubPr>
                                    <m:ctrlPr>
                                      <a:rPr lang="en-US" sz="4000" i="1">
                                        <a:latin typeface="Cambria Math" panose="02040503050406030204" pitchFamily="18" charset="0"/>
                                        <a:cs typeface="Arial" panose="020B0604020202020204" pitchFamily="34" charset="0"/>
                                      </a:rPr>
                                    </m:ctrlPr>
                                  </m:sSubPr>
                                  <m:e>
                                    <m:r>
                                      <a:rPr lang="en-US" sz="4000" i="1">
                                        <a:latin typeface="Cambria Math" panose="02040503050406030204" pitchFamily="18" charset="0"/>
                                        <a:cs typeface="Arial" panose="020B0604020202020204" pitchFamily="34" charset="0"/>
                                      </a:rPr>
                                      <m:t>𝑞</m:t>
                                    </m:r>
                                  </m:e>
                                  <m:sub>
                                    <m:r>
                                      <a:rPr lang="en-US" sz="4000" i="1">
                                        <a:latin typeface="Cambria Math" panose="02040503050406030204" pitchFamily="18" charset="0"/>
                                        <a:cs typeface="Arial" panose="020B0604020202020204" pitchFamily="34" charset="0"/>
                                      </a:rPr>
                                      <m:t>2</m:t>
                                    </m:r>
                                  </m:sub>
                                </m:sSub>
                              </m:e>
                            </m:mr>
                            <m:mr>
                              <m:e>
                                <m:sSub>
                                  <m:sSubPr>
                                    <m:ctrlPr>
                                      <a:rPr lang="en-US" sz="4000" i="1">
                                        <a:latin typeface="Cambria Math" panose="02040503050406030204" pitchFamily="18" charset="0"/>
                                        <a:cs typeface="Arial" panose="020B0604020202020204" pitchFamily="34" charset="0"/>
                                      </a:rPr>
                                    </m:ctrlPr>
                                  </m:sSubPr>
                                  <m:e>
                                    <m:r>
                                      <a:rPr lang="en-US" sz="4000" i="1">
                                        <a:latin typeface="Cambria Math" panose="02040503050406030204" pitchFamily="18" charset="0"/>
                                        <a:cs typeface="Arial" panose="020B0604020202020204" pitchFamily="34" charset="0"/>
                                      </a:rPr>
                                      <m:t>𝑞</m:t>
                                    </m:r>
                                  </m:e>
                                  <m:sub>
                                    <m:r>
                                      <a:rPr lang="en-US" sz="4000" i="1">
                                        <a:latin typeface="Cambria Math" panose="02040503050406030204" pitchFamily="18" charset="0"/>
                                        <a:cs typeface="Arial" panose="020B0604020202020204" pitchFamily="34" charset="0"/>
                                      </a:rPr>
                                      <m:t>3</m:t>
                                    </m:r>
                                  </m:sub>
                                </m:sSub>
                              </m:e>
                              <m:e>
                                <m:sSub>
                                  <m:sSubPr>
                                    <m:ctrlPr>
                                      <a:rPr lang="en-US" sz="4000" i="1">
                                        <a:latin typeface="Cambria Math" panose="02040503050406030204" pitchFamily="18" charset="0"/>
                                        <a:cs typeface="Arial" panose="020B0604020202020204" pitchFamily="34" charset="0"/>
                                      </a:rPr>
                                    </m:ctrlPr>
                                  </m:sSubPr>
                                  <m:e>
                                    <m:r>
                                      <a:rPr lang="en-US" sz="4000" i="1">
                                        <a:latin typeface="Cambria Math" panose="02040503050406030204" pitchFamily="18" charset="0"/>
                                        <a:cs typeface="Arial" panose="020B0604020202020204" pitchFamily="34" charset="0"/>
                                      </a:rPr>
                                      <m:t>𝑞</m:t>
                                    </m:r>
                                  </m:e>
                                  <m:sub>
                                    <m:r>
                                      <a:rPr lang="en-US" sz="4000" i="1">
                                        <a:latin typeface="Cambria Math" panose="02040503050406030204" pitchFamily="18" charset="0"/>
                                        <a:cs typeface="Arial" panose="020B0604020202020204" pitchFamily="34" charset="0"/>
                                      </a:rPr>
                                      <m:t>4</m:t>
                                    </m:r>
                                  </m:sub>
                                </m:sSub>
                              </m:e>
                            </m:mr>
                          </m:m>
                        </m:e>
                      </m:d>
                      <m:r>
                        <a:rPr lang="en-US" sz="4000" b="0" i="1" smtClean="0">
                          <a:latin typeface="Cambria Math" panose="02040503050406030204" pitchFamily="18" charset="0"/>
                          <a:cs typeface="Arial" panose="020B0604020202020204" pitchFamily="34" charset="0"/>
                        </a:rPr>
                        <m:t>=</m:t>
                      </m:r>
                      <m:d>
                        <m:dPr>
                          <m:begChr m:val="["/>
                          <m:endChr m:val="]"/>
                          <m:ctrlPr>
                            <a:rPr lang="en-US" sz="4000" i="1">
                              <a:latin typeface="Cambria Math" panose="02040503050406030204" pitchFamily="18" charset="0"/>
                              <a:cs typeface="Arial" panose="020B0604020202020204" pitchFamily="34" charset="0"/>
                            </a:rPr>
                          </m:ctrlPr>
                        </m:dPr>
                        <m:e>
                          <m:m>
                            <m:mPr>
                              <m:mcs>
                                <m:mc>
                                  <m:mcPr>
                                    <m:count m:val="2"/>
                                    <m:mcJc m:val="center"/>
                                  </m:mcPr>
                                </m:mc>
                              </m:mcs>
                              <m:ctrlPr>
                                <a:rPr lang="en-US" sz="4000" i="1">
                                  <a:latin typeface="Cambria Math" panose="02040503050406030204" pitchFamily="18" charset="0"/>
                                  <a:cs typeface="Arial" panose="020B0604020202020204" pitchFamily="34" charset="0"/>
                                </a:rPr>
                              </m:ctrlPr>
                            </m:mPr>
                            <m:mr>
                              <m:e>
                                <m:r>
                                  <m:rPr>
                                    <m:brk m:alnAt="7"/>
                                  </m:rPr>
                                  <a:rPr lang="en-US" sz="4000" i="1">
                                    <a:latin typeface="Cambria Math" panose="02040503050406030204" pitchFamily="18" charset="0"/>
                                    <a:cs typeface="Arial" panose="020B0604020202020204" pitchFamily="34" charset="0"/>
                                  </a:rPr>
                                  <m:t>𝑎</m:t>
                                </m:r>
                                <m:sSub>
                                  <m:sSubPr>
                                    <m:ctrlPr>
                                      <a:rPr lang="en-US" sz="4000" b="0" i="1" smtClean="0">
                                        <a:latin typeface="Cambria Math" panose="02040503050406030204" pitchFamily="18" charset="0"/>
                                        <a:cs typeface="Arial" panose="020B0604020202020204" pitchFamily="34" charset="0"/>
                                      </a:rPr>
                                    </m:ctrlPr>
                                  </m:sSubPr>
                                  <m:e>
                                    <m:r>
                                      <m:rPr>
                                        <m:brk m:alnAt="7"/>
                                      </m:rPr>
                                      <a:rPr lang="en-US" sz="4000" i="1">
                                        <a:latin typeface="Cambria Math" panose="02040503050406030204" pitchFamily="18" charset="0"/>
                                        <a:cs typeface="Arial" panose="020B0604020202020204" pitchFamily="34" charset="0"/>
                                      </a:rPr>
                                      <m:t>𝑞</m:t>
                                    </m:r>
                                  </m:e>
                                  <m:sub>
                                    <m:r>
                                      <m:rPr>
                                        <m:brk m:alnAt="7"/>
                                      </m:rPr>
                                      <a:rPr lang="en-US" sz="4000" i="1">
                                        <a:latin typeface="Cambria Math" panose="02040503050406030204" pitchFamily="18" charset="0"/>
                                        <a:cs typeface="Arial" panose="020B0604020202020204" pitchFamily="34" charset="0"/>
                                      </a:rPr>
                                      <m:t>1</m:t>
                                    </m:r>
                                  </m:sub>
                                </m:sSub>
                                <m:r>
                                  <m:rPr>
                                    <m:brk m:alnAt="7"/>
                                  </m:rPr>
                                  <a:rPr lang="en-US" sz="4000" i="1">
                                    <a:latin typeface="Cambria Math" panose="02040503050406030204" pitchFamily="18" charset="0"/>
                                    <a:cs typeface="Arial" panose="020B0604020202020204" pitchFamily="34" charset="0"/>
                                  </a:rPr>
                                  <m:t>​</m:t>
                                </m:r>
                                <m:r>
                                  <a:rPr lang="en-US" sz="4000" i="1">
                                    <a:latin typeface="Cambria Math" panose="02040503050406030204" pitchFamily="18" charset="0"/>
                                    <a:cs typeface="Arial" panose="020B0604020202020204" pitchFamily="34" charset="0"/>
                                  </a:rPr>
                                  <m:t> +</m:t>
                                </m:r>
                                <m:r>
                                  <a:rPr lang="en-US" sz="4000" i="1">
                                    <a:latin typeface="Cambria Math" panose="02040503050406030204" pitchFamily="18" charset="0"/>
                                    <a:cs typeface="Arial" panose="020B0604020202020204" pitchFamily="34" charset="0"/>
                                  </a:rPr>
                                  <m:t>𝑏</m:t>
                                </m:r>
                                <m:sSub>
                                  <m:sSubPr>
                                    <m:ctrlPr>
                                      <a:rPr lang="en-US" sz="4000" b="0" i="1" smtClean="0">
                                        <a:latin typeface="Cambria Math" panose="02040503050406030204" pitchFamily="18" charset="0"/>
                                        <a:cs typeface="Arial" panose="020B0604020202020204" pitchFamily="34" charset="0"/>
                                      </a:rPr>
                                    </m:ctrlPr>
                                  </m:sSubPr>
                                  <m:e>
                                    <m:r>
                                      <m:rPr>
                                        <m:brk m:alnAt="7"/>
                                      </m:rPr>
                                      <a:rPr lang="en-US" sz="4000" i="1">
                                        <a:latin typeface="Cambria Math" panose="02040503050406030204" pitchFamily="18" charset="0"/>
                                        <a:cs typeface="Arial" panose="020B0604020202020204" pitchFamily="34" charset="0"/>
                                      </a:rPr>
                                      <m:t>𝑞</m:t>
                                    </m:r>
                                  </m:e>
                                  <m:sub>
                                    <m:r>
                                      <m:rPr>
                                        <m:brk m:alnAt="7"/>
                                      </m:rPr>
                                      <a:rPr lang="en-US" sz="4000" i="1">
                                        <a:latin typeface="Cambria Math" panose="02040503050406030204" pitchFamily="18" charset="0"/>
                                        <a:cs typeface="Arial" panose="020B0604020202020204" pitchFamily="34" charset="0"/>
                                      </a:rPr>
                                      <m:t>3</m:t>
                                    </m:r>
                                  </m:sub>
                                </m:sSub>
                              </m:e>
                              <m:e>
                                <m:r>
                                  <a:rPr lang="en-US" sz="4000" i="1">
                                    <a:latin typeface="Cambria Math" panose="02040503050406030204" pitchFamily="18" charset="0"/>
                                    <a:cs typeface="Arial" panose="020B0604020202020204" pitchFamily="34" charset="0"/>
                                  </a:rPr>
                                  <m:t>𝑎</m:t>
                                </m:r>
                                <m:sSub>
                                  <m:sSubPr>
                                    <m:ctrlPr>
                                      <a:rPr lang="en-US" sz="4000" b="0" i="1" smtClean="0">
                                        <a:latin typeface="Cambria Math" panose="02040503050406030204" pitchFamily="18" charset="0"/>
                                        <a:cs typeface="Arial" panose="020B0604020202020204" pitchFamily="34" charset="0"/>
                                      </a:rPr>
                                    </m:ctrlPr>
                                  </m:sSubPr>
                                  <m:e>
                                    <m:r>
                                      <a:rPr lang="en-US" sz="4000" i="1">
                                        <a:latin typeface="Cambria Math" panose="02040503050406030204" pitchFamily="18" charset="0"/>
                                        <a:cs typeface="Arial" panose="020B0604020202020204" pitchFamily="34" charset="0"/>
                                      </a:rPr>
                                      <m:t>𝑞</m:t>
                                    </m:r>
                                  </m:e>
                                  <m:sub>
                                    <m:r>
                                      <a:rPr lang="en-US" sz="4000" i="1">
                                        <a:latin typeface="Cambria Math" panose="02040503050406030204" pitchFamily="18" charset="0"/>
                                        <a:cs typeface="Arial" panose="020B0604020202020204" pitchFamily="34" charset="0"/>
                                      </a:rPr>
                                      <m:t>2</m:t>
                                    </m:r>
                                  </m:sub>
                                </m:sSub>
                                <m:r>
                                  <a:rPr lang="en-US" sz="4000" i="1">
                                    <a:latin typeface="Cambria Math" panose="02040503050406030204" pitchFamily="18" charset="0"/>
                                    <a:cs typeface="Arial" panose="020B0604020202020204" pitchFamily="34" charset="0"/>
                                  </a:rPr>
                                  <m:t>​ +</m:t>
                                </m:r>
                                <m:r>
                                  <a:rPr lang="en-US" sz="4000" i="1">
                                    <a:latin typeface="Cambria Math" panose="02040503050406030204" pitchFamily="18" charset="0"/>
                                    <a:cs typeface="Arial" panose="020B0604020202020204" pitchFamily="34" charset="0"/>
                                  </a:rPr>
                                  <m:t>𝑏</m:t>
                                </m:r>
                                <m:sSub>
                                  <m:sSubPr>
                                    <m:ctrlPr>
                                      <a:rPr lang="en-US" sz="4000" b="0" i="1" smtClean="0">
                                        <a:latin typeface="Cambria Math" panose="02040503050406030204" pitchFamily="18" charset="0"/>
                                        <a:cs typeface="Arial" panose="020B0604020202020204" pitchFamily="34" charset="0"/>
                                      </a:rPr>
                                    </m:ctrlPr>
                                  </m:sSubPr>
                                  <m:e>
                                    <m:r>
                                      <a:rPr lang="en-US" sz="4000" i="1">
                                        <a:latin typeface="Cambria Math" panose="02040503050406030204" pitchFamily="18" charset="0"/>
                                        <a:cs typeface="Arial" panose="020B0604020202020204" pitchFamily="34" charset="0"/>
                                      </a:rPr>
                                      <m:t>𝑞</m:t>
                                    </m:r>
                                  </m:e>
                                  <m:sub>
                                    <m:r>
                                      <a:rPr lang="en-US" sz="4000" i="1">
                                        <a:latin typeface="Cambria Math" panose="02040503050406030204" pitchFamily="18" charset="0"/>
                                        <a:cs typeface="Arial" panose="020B0604020202020204" pitchFamily="34" charset="0"/>
                                      </a:rPr>
                                      <m:t>4</m:t>
                                    </m:r>
                                  </m:sub>
                                </m:sSub>
                                <m:r>
                                  <a:rPr lang="en-US" sz="4000" i="1">
                                    <a:latin typeface="Cambria Math" panose="02040503050406030204" pitchFamily="18" charset="0"/>
                                    <a:cs typeface="Arial" panose="020B0604020202020204" pitchFamily="34" charset="0"/>
                                  </a:rPr>
                                  <m:t>​</m:t>
                                </m:r>
                              </m:e>
                            </m:mr>
                            <m:mr>
                              <m:e>
                                <m:r>
                                  <a:rPr lang="fr-FR" sz="4000" i="1">
                                    <a:latin typeface="Cambria Math" panose="02040503050406030204" pitchFamily="18" charset="0"/>
                                    <a:cs typeface="Arial" panose="020B0604020202020204" pitchFamily="34" charset="0"/>
                                  </a:rPr>
                                  <m:t>​ </m:t>
                                </m:r>
                                <m:r>
                                  <a:rPr lang="fr-FR" sz="4000" i="1">
                                    <a:latin typeface="Cambria Math" panose="02040503050406030204" pitchFamily="18" charset="0"/>
                                    <a:cs typeface="Arial" panose="020B0604020202020204" pitchFamily="34" charset="0"/>
                                  </a:rPr>
                                  <m:t>𝑐</m:t>
                                </m:r>
                                <m:sSub>
                                  <m:sSubPr>
                                    <m:ctrlPr>
                                      <a:rPr lang="en-US" sz="4000" b="0" i="1" smtClean="0">
                                        <a:latin typeface="Cambria Math" panose="02040503050406030204" pitchFamily="18" charset="0"/>
                                        <a:cs typeface="Arial" panose="020B0604020202020204" pitchFamily="34" charset="0"/>
                                      </a:rPr>
                                    </m:ctrlPr>
                                  </m:sSubPr>
                                  <m:e>
                                    <m:r>
                                      <a:rPr lang="fr-FR" sz="4000" i="1">
                                        <a:latin typeface="Cambria Math" panose="02040503050406030204" pitchFamily="18" charset="0"/>
                                        <a:cs typeface="Arial" panose="020B0604020202020204" pitchFamily="34" charset="0"/>
                                      </a:rPr>
                                      <m:t>𝑞</m:t>
                                    </m:r>
                                  </m:e>
                                  <m:sub>
                                    <m:r>
                                      <a:rPr lang="fr-FR" sz="4000" i="1">
                                        <a:latin typeface="Cambria Math" panose="02040503050406030204" pitchFamily="18" charset="0"/>
                                        <a:cs typeface="Arial" panose="020B0604020202020204" pitchFamily="34" charset="0"/>
                                      </a:rPr>
                                      <m:t>1</m:t>
                                    </m:r>
                                  </m:sub>
                                </m:sSub>
                                <m:r>
                                  <a:rPr lang="fr-FR" sz="4000" i="1">
                                    <a:latin typeface="Cambria Math" panose="02040503050406030204" pitchFamily="18" charset="0"/>
                                    <a:cs typeface="Arial" panose="020B0604020202020204" pitchFamily="34" charset="0"/>
                                  </a:rPr>
                                  <m:t>​ +</m:t>
                                </m:r>
                                <m:r>
                                  <a:rPr lang="fr-FR" sz="4000" i="1">
                                    <a:latin typeface="Cambria Math" panose="02040503050406030204" pitchFamily="18" charset="0"/>
                                    <a:cs typeface="Arial" panose="020B0604020202020204" pitchFamily="34" charset="0"/>
                                  </a:rPr>
                                  <m:t>𝑑</m:t>
                                </m:r>
                                <m:sSub>
                                  <m:sSubPr>
                                    <m:ctrlPr>
                                      <a:rPr lang="en-US" sz="4000" b="0" i="1" smtClean="0">
                                        <a:latin typeface="Cambria Math" panose="02040503050406030204" pitchFamily="18" charset="0"/>
                                        <a:cs typeface="Arial" panose="020B0604020202020204" pitchFamily="34" charset="0"/>
                                      </a:rPr>
                                    </m:ctrlPr>
                                  </m:sSubPr>
                                  <m:e>
                                    <m:r>
                                      <a:rPr lang="fr-FR" sz="4000" i="1">
                                        <a:latin typeface="Cambria Math" panose="02040503050406030204" pitchFamily="18" charset="0"/>
                                        <a:cs typeface="Arial" panose="020B0604020202020204" pitchFamily="34" charset="0"/>
                                      </a:rPr>
                                      <m:t>𝑞</m:t>
                                    </m:r>
                                  </m:e>
                                  <m:sub>
                                    <m:r>
                                      <a:rPr lang="fr-FR" sz="4000" i="1">
                                        <a:latin typeface="Cambria Math" panose="02040503050406030204" pitchFamily="18" charset="0"/>
                                        <a:cs typeface="Arial" panose="020B0604020202020204" pitchFamily="34" charset="0"/>
                                      </a:rPr>
                                      <m:t>3</m:t>
                                    </m:r>
                                  </m:sub>
                                </m:sSub>
                                <m:r>
                                  <a:rPr lang="fr-FR" sz="4000" i="1">
                                    <a:latin typeface="Cambria Math" panose="02040503050406030204" pitchFamily="18" charset="0"/>
                                    <a:cs typeface="Arial" panose="020B0604020202020204" pitchFamily="34" charset="0"/>
                                  </a:rPr>
                                  <m:t>​ ​</m:t>
                                </m:r>
                              </m:e>
                              <m:e>
                                <m:r>
                                  <a:rPr lang="fr-FR" sz="4000" i="1">
                                    <a:latin typeface="Cambria Math" panose="02040503050406030204" pitchFamily="18" charset="0"/>
                                    <a:cs typeface="Arial" panose="020B0604020202020204" pitchFamily="34" charset="0"/>
                                  </a:rPr>
                                  <m:t>𝑐</m:t>
                                </m:r>
                                <m:sSub>
                                  <m:sSubPr>
                                    <m:ctrlPr>
                                      <a:rPr lang="en-US" sz="4000" b="0" i="1" smtClean="0">
                                        <a:latin typeface="Cambria Math" panose="02040503050406030204" pitchFamily="18" charset="0"/>
                                        <a:cs typeface="Arial" panose="020B0604020202020204" pitchFamily="34" charset="0"/>
                                      </a:rPr>
                                    </m:ctrlPr>
                                  </m:sSubPr>
                                  <m:e>
                                    <m:r>
                                      <a:rPr lang="fr-FR" sz="4000" i="1">
                                        <a:latin typeface="Cambria Math" panose="02040503050406030204" pitchFamily="18" charset="0"/>
                                        <a:cs typeface="Arial" panose="020B0604020202020204" pitchFamily="34" charset="0"/>
                                      </a:rPr>
                                      <m:t>𝑞</m:t>
                                    </m:r>
                                  </m:e>
                                  <m:sub>
                                    <m:r>
                                      <a:rPr lang="fr-FR" sz="4000" i="1">
                                        <a:latin typeface="Cambria Math" panose="02040503050406030204" pitchFamily="18" charset="0"/>
                                        <a:cs typeface="Arial" panose="020B0604020202020204" pitchFamily="34" charset="0"/>
                                      </a:rPr>
                                      <m:t>2</m:t>
                                    </m:r>
                                  </m:sub>
                                </m:sSub>
                                <m:r>
                                  <a:rPr lang="fr-FR" sz="4000" i="1">
                                    <a:latin typeface="Cambria Math" panose="02040503050406030204" pitchFamily="18" charset="0"/>
                                    <a:cs typeface="Arial" panose="020B0604020202020204" pitchFamily="34" charset="0"/>
                                  </a:rPr>
                                  <m:t>​ +</m:t>
                                </m:r>
                                <m:r>
                                  <a:rPr lang="fr-FR" sz="4000" i="1">
                                    <a:latin typeface="Cambria Math" panose="02040503050406030204" pitchFamily="18" charset="0"/>
                                    <a:cs typeface="Arial" panose="020B0604020202020204" pitchFamily="34" charset="0"/>
                                  </a:rPr>
                                  <m:t>𝑑</m:t>
                                </m:r>
                                <m:sSub>
                                  <m:sSubPr>
                                    <m:ctrlPr>
                                      <a:rPr lang="en-US" sz="4000" b="0" i="1" smtClean="0">
                                        <a:latin typeface="Cambria Math" panose="02040503050406030204" pitchFamily="18" charset="0"/>
                                        <a:cs typeface="Arial" panose="020B0604020202020204" pitchFamily="34" charset="0"/>
                                      </a:rPr>
                                    </m:ctrlPr>
                                  </m:sSubPr>
                                  <m:e>
                                    <m:r>
                                      <a:rPr lang="fr-FR" sz="4000" i="1">
                                        <a:latin typeface="Cambria Math" panose="02040503050406030204" pitchFamily="18" charset="0"/>
                                        <a:cs typeface="Arial" panose="020B0604020202020204" pitchFamily="34" charset="0"/>
                                      </a:rPr>
                                      <m:t>𝑞</m:t>
                                    </m:r>
                                  </m:e>
                                  <m:sub>
                                    <m:r>
                                      <a:rPr lang="fr-FR" sz="4000" i="1">
                                        <a:latin typeface="Cambria Math" panose="02040503050406030204" pitchFamily="18" charset="0"/>
                                        <a:cs typeface="Arial" panose="020B0604020202020204" pitchFamily="34" charset="0"/>
                                      </a:rPr>
                                      <m:t>4</m:t>
                                    </m:r>
                                  </m:sub>
                                </m:sSub>
                                <m:r>
                                  <a:rPr lang="fr-FR" sz="4000" i="1">
                                    <a:latin typeface="Cambria Math" panose="02040503050406030204" pitchFamily="18" charset="0"/>
                                    <a:cs typeface="Arial" panose="020B0604020202020204" pitchFamily="34" charset="0"/>
                                  </a:rPr>
                                  <m:t>​ ​</m:t>
                                </m:r>
                              </m:e>
                            </m:mr>
                          </m:m>
                        </m:e>
                      </m:d>
                    </m:oMath>
                  </m:oMathPara>
                </a14:m>
                <a:endParaRPr lang="en-US" sz="4000" dirty="0">
                  <a:latin typeface="Arial" panose="020B0604020202020204" pitchFamily="34" charset="0"/>
                  <a:cs typeface="Arial" panose="020B0604020202020204" pitchFamily="34" charset="0"/>
                </a:endParaRPr>
              </a:p>
              <a:p>
                <a:pPr marL="0" indent="0" algn="just">
                  <a:buNone/>
                </a:pPr>
                <a:endParaRPr lang="en-US" sz="4000"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anose="020B0604020202020204" pitchFamily="34" charset="0"/>
                        </a:rPr>
                        <m:t>𝐾</m:t>
                      </m:r>
                      <m:r>
                        <a:rPr lang="en-US" sz="4000" i="1">
                          <a:latin typeface="Cambria Math" panose="02040503050406030204" pitchFamily="18" charset="0"/>
                          <a:cs typeface="Arial" panose="020B0604020202020204" pitchFamily="34" charset="0"/>
                        </a:rPr>
                        <m:t>=</m:t>
                      </m:r>
                      <m:d>
                        <m:dPr>
                          <m:begChr m:val="["/>
                          <m:endChr m:val="]"/>
                          <m:ctrlPr>
                            <a:rPr lang="en-US" sz="4000" i="1">
                              <a:latin typeface="Cambria Math" panose="02040503050406030204" pitchFamily="18" charset="0"/>
                              <a:cs typeface="Arial" panose="020B0604020202020204" pitchFamily="34" charset="0"/>
                            </a:rPr>
                          </m:ctrlPr>
                        </m:dPr>
                        <m:e>
                          <m:m>
                            <m:mPr>
                              <m:mcs>
                                <m:mc>
                                  <m:mcPr>
                                    <m:count m:val="2"/>
                                    <m:mcJc m:val="center"/>
                                  </m:mcPr>
                                </m:mc>
                              </m:mcs>
                              <m:ctrlPr>
                                <a:rPr lang="en-US" sz="4000" i="1">
                                  <a:latin typeface="Cambria Math" panose="02040503050406030204" pitchFamily="18" charset="0"/>
                                  <a:cs typeface="Arial" panose="020B0604020202020204" pitchFamily="34" charset="0"/>
                                </a:rPr>
                              </m:ctrlPr>
                            </m:mPr>
                            <m:mr>
                              <m:e>
                                <m:r>
                                  <m:rPr>
                                    <m:brk m:alnAt="7"/>
                                  </m:rPr>
                                  <a:rPr lang="en-US" sz="4000" b="0" i="1" smtClean="0">
                                    <a:latin typeface="Cambria Math" panose="02040503050406030204" pitchFamily="18" charset="0"/>
                                    <a:cs typeface="Arial" panose="020B0604020202020204" pitchFamily="34" charset="0"/>
                                  </a:rPr>
                                  <m:t>𝑎</m:t>
                                </m:r>
                              </m:e>
                              <m:e>
                                <m:r>
                                  <a:rPr lang="en-US" sz="4000" b="0" i="1" smtClean="0">
                                    <a:latin typeface="Cambria Math" panose="02040503050406030204" pitchFamily="18" charset="0"/>
                                    <a:cs typeface="Arial" panose="020B0604020202020204" pitchFamily="34" charset="0"/>
                                  </a:rPr>
                                  <m:t>𝑏</m:t>
                                </m:r>
                              </m:e>
                            </m:mr>
                            <m:mr>
                              <m:e>
                                <m:r>
                                  <a:rPr lang="en-US" sz="4000" b="0" i="1" smtClean="0">
                                    <a:latin typeface="Cambria Math" panose="02040503050406030204" pitchFamily="18" charset="0"/>
                                    <a:cs typeface="Arial" panose="020B0604020202020204" pitchFamily="34" charset="0"/>
                                  </a:rPr>
                                  <m:t>𝑐</m:t>
                                </m:r>
                              </m:e>
                              <m:e>
                                <m:r>
                                  <a:rPr lang="en-US" sz="4000" b="0" i="1" smtClean="0">
                                    <a:latin typeface="Cambria Math" panose="02040503050406030204" pitchFamily="18" charset="0"/>
                                    <a:cs typeface="Arial" panose="020B0604020202020204" pitchFamily="34" charset="0"/>
                                  </a:rPr>
                                  <m:t>𝑑</m:t>
                                </m:r>
                              </m:e>
                            </m:mr>
                          </m:m>
                        </m:e>
                      </m:d>
                      <m:r>
                        <a:rPr lang="en-US" sz="4000" i="1">
                          <a:latin typeface="Cambria Math" panose="02040503050406030204" pitchFamily="18" charset="0"/>
                          <a:cs typeface="Arial" panose="020B0604020202020204" pitchFamily="34" charset="0"/>
                        </a:rPr>
                        <m:t>⋅</m:t>
                      </m:r>
                      <m:d>
                        <m:dPr>
                          <m:begChr m:val="["/>
                          <m:endChr m:val="]"/>
                          <m:ctrlPr>
                            <a:rPr lang="en-US" sz="4000" i="1">
                              <a:latin typeface="Cambria Math" panose="02040503050406030204" pitchFamily="18" charset="0"/>
                              <a:cs typeface="Arial" panose="020B0604020202020204" pitchFamily="34" charset="0"/>
                            </a:rPr>
                          </m:ctrlPr>
                        </m:dPr>
                        <m:e>
                          <m:m>
                            <m:mPr>
                              <m:mcs>
                                <m:mc>
                                  <m:mcPr>
                                    <m:count m:val="2"/>
                                    <m:mcJc m:val="center"/>
                                  </m:mcPr>
                                </m:mc>
                              </m:mcs>
                              <m:ctrlPr>
                                <a:rPr lang="en-US" sz="4000" i="1">
                                  <a:latin typeface="Cambria Math" panose="02040503050406030204" pitchFamily="18" charset="0"/>
                                  <a:cs typeface="Arial" panose="020B0604020202020204" pitchFamily="34" charset="0"/>
                                </a:rPr>
                              </m:ctrlPr>
                            </m:mPr>
                            <m:mr>
                              <m:e>
                                <m:sSub>
                                  <m:sSubPr>
                                    <m:ctrlPr>
                                      <a:rPr lang="en-US" sz="4000" i="1">
                                        <a:latin typeface="Cambria Math" panose="02040503050406030204" pitchFamily="18" charset="0"/>
                                        <a:cs typeface="Arial" panose="020B0604020202020204" pitchFamily="34" charset="0"/>
                                      </a:rPr>
                                    </m:ctrlPr>
                                  </m:sSubPr>
                                  <m:e>
                                    <m:r>
                                      <m:rPr>
                                        <m:brk m:alnAt="7"/>
                                      </m:rPr>
                                      <a:rPr lang="en-US" sz="4000" i="1">
                                        <a:latin typeface="Cambria Math" panose="02040503050406030204" pitchFamily="18" charset="0"/>
                                        <a:cs typeface="Arial" panose="020B0604020202020204" pitchFamily="34" charset="0"/>
                                      </a:rPr>
                                      <m:t>𝑘</m:t>
                                    </m:r>
                                  </m:e>
                                  <m:sub>
                                    <m:r>
                                      <m:rPr>
                                        <m:brk m:alnAt="7"/>
                                      </m:rPr>
                                      <a:rPr lang="en-US" sz="4000" i="1">
                                        <a:latin typeface="Cambria Math" panose="02040503050406030204" pitchFamily="18" charset="0"/>
                                        <a:cs typeface="Arial" panose="020B0604020202020204" pitchFamily="34" charset="0"/>
                                      </a:rPr>
                                      <m:t>1</m:t>
                                    </m:r>
                                  </m:sub>
                                </m:sSub>
                              </m:e>
                              <m:e>
                                <m:sSub>
                                  <m:sSubPr>
                                    <m:ctrlPr>
                                      <a:rPr lang="en-US" sz="4000" i="1">
                                        <a:latin typeface="Cambria Math" panose="02040503050406030204" pitchFamily="18" charset="0"/>
                                        <a:cs typeface="Arial" panose="020B0604020202020204" pitchFamily="34" charset="0"/>
                                      </a:rPr>
                                    </m:ctrlPr>
                                  </m:sSubPr>
                                  <m:e>
                                    <m:r>
                                      <a:rPr lang="en-US" sz="4000" i="1">
                                        <a:latin typeface="Cambria Math" panose="02040503050406030204" pitchFamily="18" charset="0"/>
                                        <a:cs typeface="Arial" panose="020B0604020202020204" pitchFamily="34" charset="0"/>
                                      </a:rPr>
                                      <m:t>𝑘</m:t>
                                    </m:r>
                                  </m:e>
                                  <m:sub>
                                    <m:r>
                                      <a:rPr lang="en-US" sz="4000" i="1">
                                        <a:latin typeface="Cambria Math" panose="02040503050406030204" pitchFamily="18" charset="0"/>
                                        <a:cs typeface="Arial" panose="020B0604020202020204" pitchFamily="34" charset="0"/>
                                      </a:rPr>
                                      <m:t>2</m:t>
                                    </m:r>
                                  </m:sub>
                                </m:sSub>
                              </m:e>
                            </m:mr>
                            <m:mr>
                              <m:e>
                                <m:sSub>
                                  <m:sSubPr>
                                    <m:ctrlPr>
                                      <a:rPr lang="en-US" sz="4000" i="1">
                                        <a:latin typeface="Cambria Math" panose="02040503050406030204" pitchFamily="18" charset="0"/>
                                        <a:cs typeface="Arial" panose="020B0604020202020204" pitchFamily="34" charset="0"/>
                                      </a:rPr>
                                    </m:ctrlPr>
                                  </m:sSubPr>
                                  <m:e>
                                    <m:r>
                                      <a:rPr lang="en-US" sz="4000" i="1">
                                        <a:latin typeface="Cambria Math" panose="02040503050406030204" pitchFamily="18" charset="0"/>
                                        <a:cs typeface="Arial" panose="020B0604020202020204" pitchFamily="34" charset="0"/>
                                      </a:rPr>
                                      <m:t>𝑘</m:t>
                                    </m:r>
                                  </m:e>
                                  <m:sub>
                                    <m:r>
                                      <a:rPr lang="en-US" sz="4000" i="1">
                                        <a:latin typeface="Cambria Math" panose="02040503050406030204" pitchFamily="18" charset="0"/>
                                        <a:cs typeface="Arial" panose="020B0604020202020204" pitchFamily="34" charset="0"/>
                                      </a:rPr>
                                      <m:t>3</m:t>
                                    </m:r>
                                  </m:sub>
                                </m:sSub>
                              </m:e>
                              <m:e>
                                <m:sSub>
                                  <m:sSubPr>
                                    <m:ctrlPr>
                                      <a:rPr lang="en-US" sz="4000" i="1">
                                        <a:latin typeface="Cambria Math" panose="02040503050406030204" pitchFamily="18" charset="0"/>
                                        <a:cs typeface="Arial" panose="020B0604020202020204" pitchFamily="34" charset="0"/>
                                      </a:rPr>
                                    </m:ctrlPr>
                                  </m:sSubPr>
                                  <m:e>
                                    <m:r>
                                      <a:rPr lang="en-US" sz="4000" i="1">
                                        <a:latin typeface="Cambria Math" panose="02040503050406030204" pitchFamily="18" charset="0"/>
                                        <a:cs typeface="Arial" panose="020B0604020202020204" pitchFamily="34" charset="0"/>
                                      </a:rPr>
                                      <m:t>𝑘</m:t>
                                    </m:r>
                                  </m:e>
                                  <m:sub>
                                    <m:r>
                                      <a:rPr lang="en-US" sz="4000" i="1">
                                        <a:latin typeface="Cambria Math" panose="02040503050406030204" pitchFamily="18" charset="0"/>
                                        <a:cs typeface="Arial" panose="020B0604020202020204" pitchFamily="34" charset="0"/>
                                      </a:rPr>
                                      <m:t>4</m:t>
                                    </m:r>
                                  </m:sub>
                                </m:sSub>
                              </m:e>
                            </m:mr>
                          </m:m>
                        </m:e>
                      </m:d>
                      <m:r>
                        <a:rPr lang="en-US" sz="4000" i="1">
                          <a:latin typeface="Cambria Math" panose="02040503050406030204" pitchFamily="18" charset="0"/>
                          <a:cs typeface="Arial" panose="020B0604020202020204" pitchFamily="34" charset="0"/>
                        </a:rPr>
                        <m:t>=</m:t>
                      </m:r>
                      <m:d>
                        <m:dPr>
                          <m:begChr m:val="["/>
                          <m:endChr m:val="]"/>
                          <m:ctrlPr>
                            <a:rPr lang="en-US" sz="4000" i="1">
                              <a:latin typeface="Cambria Math" panose="02040503050406030204" pitchFamily="18" charset="0"/>
                              <a:cs typeface="Arial" panose="020B0604020202020204" pitchFamily="34" charset="0"/>
                            </a:rPr>
                          </m:ctrlPr>
                        </m:dPr>
                        <m:e>
                          <m:m>
                            <m:mPr>
                              <m:mcs>
                                <m:mc>
                                  <m:mcPr>
                                    <m:count m:val="2"/>
                                    <m:mcJc m:val="center"/>
                                  </m:mcPr>
                                </m:mc>
                              </m:mcs>
                              <m:ctrlPr>
                                <a:rPr lang="en-US" sz="4000" i="1">
                                  <a:latin typeface="Cambria Math" panose="02040503050406030204" pitchFamily="18" charset="0"/>
                                  <a:cs typeface="Arial" panose="020B0604020202020204" pitchFamily="34" charset="0"/>
                                </a:rPr>
                              </m:ctrlPr>
                            </m:mPr>
                            <m:mr>
                              <m:e>
                                <m:r>
                                  <m:rPr>
                                    <m:brk m:alnAt="7"/>
                                  </m:rPr>
                                  <a:rPr lang="en-US" sz="4000" i="1">
                                    <a:latin typeface="Cambria Math" panose="02040503050406030204" pitchFamily="18" charset="0"/>
                                    <a:cs typeface="Arial" panose="020B0604020202020204" pitchFamily="34" charset="0"/>
                                  </a:rPr>
                                  <m:t>𝑎</m:t>
                                </m:r>
                                <m:sSub>
                                  <m:sSubPr>
                                    <m:ctrlPr>
                                      <a:rPr lang="en-US" sz="4000" i="1">
                                        <a:latin typeface="Cambria Math" panose="02040503050406030204" pitchFamily="18" charset="0"/>
                                        <a:cs typeface="Arial" panose="020B0604020202020204" pitchFamily="34" charset="0"/>
                                      </a:rPr>
                                    </m:ctrlPr>
                                  </m:sSubPr>
                                  <m:e>
                                    <m:r>
                                      <a:rPr lang="en-US" sz="4000" b="0" i="1" smtClean="0">
                                        <a:latin typeface="Cambria Math" panose="02040503050406030204" pitchFamily="18" charset="0"/>
                                        <a:cs typeface="Arial" panose="020B0604020202020204" pitchFamily="34" charset="0"/>
                                      </a:rPr>
                                      <m:t>𝑘</m:t>
                                    </m:r>
                                  </m:e>
                                  <m:sub>
                                    <m:r>
                                      <m:rPr>
                                        <m:brk m:alnAt="7"/>
                                      </m:rPr>
                                      <a:rPr lang="en-US" sz="4000" i="1">
                                        <a:latin typeface="Cambria Math" panose="02040503050406030204" pitchFamily="18" charset="0"/>
                                        <a:cs typeface="Arial" panose="020B0604020202020204" pitchFamily="34" charset="0"/>
                                      </a:rPr>
                                      <m:t>1</m:t>
                                    </m:r>
                                  </m:sub>
                                </m:sSub>
                                <m:r>
                                  <m:rPr>
                                    <m:brk m:alnAt="7"/>
                                  </m:rPr>
                                  <a:rPr lang="en-US" sz="4000" i="1">
                                    <a:latin typeface="Cambria Math" panose="02040503050406030204" pitchFamily="18" charset="0"/>
                                    <a:cs typeface="Arial" panose="020B0604020202020204" pitchFamily="34" charset="0"/>
                                  </a:rPr>
                                  <m:t>​</m:t>
                                </m:r>
                                <m:r>
                                  <a:rPr lang="en-US" sz="4000" i="1">
                                    <a:latin typeface="Cambria Math" panose="02040503050406030204" pitchFamily="18" charset="0"/>
                                    <a:cs typeface="Arial" panose="020B0604020202020204" pitchFamily="34" charset="0"/>
                                  </a:rPr>
                                  <m:t> +</m:t>
                                </m:r>
                                <m:r>
                                  <a:rPr lang="en-US" sz="4000" i="1">
                                    <a:latin typeface="Cambria Math" panose="02040503050406030204" pitchFamily="18" charset="0"/>
                                    <a:cs typeface="Arial" panose="020B0604020202020204" pitchFamily="34" charset="0"/>
                                  </a:rPr>
                                  <m:t>𝑏</m:t>
                                </m:r>
                                <m:sSub>
                                  <m:sSubPr>
                                    <m:ctrlPr>
                                      <a:rPr lang="en-US" sz="4000" i="1">
                                        <a:latin typeface="Cambria Math" panose="02040503050406030204" pitchFamily="18" charset="0"/>
                                        <a:cs typeface="Arial" panose="020B0604020202020204" pitchFamily="34" charset="0"/>
                                      </a:rPr>
                                    </m:ctrlPr>
                                  </m:sSubPr>
                                  <m:e>
                                    <m:r>
                                      <a:rPr lang="en-US" sz="4000" b="0" i="1" smtClean="0">
                                        <a:latin typeface="Cambria Math" panose="02040503050406030204" pitchFamily="18" charset="0"/>
                                        <a:cs typeface="Arial" panose="020B0604020202020204" pitchFamily="34" charset="0"/>
                                      </a:rPr>
                                      <m:t>𝑘</m:t>
                                    </m:r>
                                  </m:e>
                                  <m:sub>
                                    <m:r>
                                      <m:rPr>
                                        <m:brk m:alnAt="7"/>
                                      </m:rPr>
                                      <a:rPr lang="en-US" sz="4000" i="1">
                                        <a:latin typeface="Cambria Math" panose="02040503050406030204" pitchFamily="18" charset="0"/>
                                        <a:cs typeface="Arial" panose="020B0604020202020204" pitchFamily="34" charset="0"/>
                                      </a:rPr>
                                      <m:t>3</m:t>
                                    </m:r>
                                  </m:sub>
                                </m:sSub>
                              </m:e>
                              <m:e>
                                <m:r>
                                  <a:rPr lang="en-US" sz="4000" i="1">
                                    <a:latin typeface="Cambria Math" panose="02040503050406030204" pitchFamily="18" charset="0"/>
                                    <a:cs typeface="Arial" panose="020B0604020202020204" pitchFamily="34" charset="0"/>
                                  </a:rPr>
                                  <m:t>𝑎</m:t>
                                </m:r>
                                <m:sSub>
                                  <m:sSubPr>
                                    <m:ctrlPr>
                                      <a:rPr lang="en-US" sz="4000" i="1">
                                        <a:latin typeface="Cambria Math" panose="02040503050406030204" pitchFamily="18" charset="0"/>
                                        <a:cs typeface="Arial" panose="020B0604020202020204" pitchFamily="34" charset="0"/>
                                      </a:rPr>
                                    </m:ctrlPr>
                                  </m:sSubPr>
                                  <m:e>
                                    <m:r>
                                      <a:rPr lang="en-US" sz="4000" b="0" i="1" smtClean="0">
                                        <a:latin typeface="Cambria Math" panose="02040503050406030204" pitchFamily="18" charset="0"/>
                                        <a:cs typeface="Arial" panose="020B0604020202020204" pitchFamily="34" charset="0"/>
                                      </a:rPr>
                                      <m:t>𝑘</m:t>
                                    </m:r>
                                  </m:e>
                                  <m:sub>
                                    <m:r>
                                      <a:rPr lang="en-US" sz="4000" i="1">
                                        <a:latin typeface="Cambria Math" panose="02040503050406030204" pitchFamily="18" charset="0"/>
                                        <a:cs typeface="Arial" panose="020B0604020202020204" pitchFamily="34" charset="0"/>
                                      </a:rPr>
                                      <m:t>2</m:t>
                                    </m:r>
                                  </m:sub>
                                </m:sSub>
                                <m:r>
                                  <a:rPr lang="en-US" sz="4000" i="1">
                                    <a:latin typeface="Cambria Math" panose="02040503050406030204" pitchFamily="18" charset="0"/>
                                    <a:cs typeface="Arial" panose="020B0604020202020204" pitchFamily="34" charset="0"/>
                                  </a:rPr>
                                  <m:t>​ +</m:t>
                                </m:r>
                                <m:r>
                                  <a:rPr lang="en-US" sz="4000" i="1">
                                    <a:latin typeface="Cambria Math" panose="02040503050406030204" pitchFamily="18" charset="0"/>
                                    <a:cs typeface="Arial" panose="020B0604020202020204" pitchFamily="34" charset="0"/>
                                  </a:rPr>
                                  <m:t>𝑏</m:t>
                                </m:r>
                                <m:sSub>
                                  <m:sSubPr>
                                    <m:ctrlPr>
                                      <a:rPr lang="en-US" sz="4000" i="1">
                                        <a:latin typeface="Cambria Math" panose="02040503050406030204" pitchFamily="18" charset="0"/>
                                        <a:cs typeface="Arial" panose="020B0604020202020204" pitchFamily="34" charset="0"/>
                                      </a:rPr>
                                    </m:ctrlPr>
                                  </m:sSubPr>
                                  <m:e>
                                    <m:r>
                                      <a:rPr lang="en-US" sz="4000" b="0" i="1" smtClean="0">
                                        <a:latin typeface="Cambria Math" panose="02040503050406030204" pitchFamily="18" charset="0"/>
                                        <a:cs typeface="Arial" panose="020B0604020202020204" pitchFamily="34" charset="0"/>
                                      </a:rPr>
                                      <m:t>𝑘</m:t>
                                    </m:r>
                                  </m:e>
                                  <m:sub>
                                    <m:r>
                                      <a:rPr lang="en-US" sz="4000" i="1">
                                        <a:latin typeface="Cambria Math" panose="02040503050406030204" pitchFamily="18" charset="0"/>
                                        <a:cs typeface="Arial" panose="020B0604020202020204" pitchFamily="34" charset="0"/>
                                      </a:rPr>
                                      <m:t>4</m:t>
                                    </m:r>
                                  </m:sub>
                                </m:sSub>
                                <m:r>
                                  <a:rPr lang="en-US" sz="4000" i="1">
                                    <a:latin typeface="Cambria Math" panose="02040503050406030204" pitchFamily="18" charset="0"/>
                                    <a:cs typeface="Arial" panose="020B0604020202020204" pitchFamily="34" charset="0"/>
                                  </a:rPr>
                                  <m:t>​</m:t>
                                </m:r>
                              </m:e>
                            </m:mr>
                            <m:mr>
                              <m:e>
                                <m:r>
                                  <a:rPr lang="fr-FR" sz="4000" i="1">
                                    <a:latin typeface="Cambria Math" panose="02040503050406030204" pitchFamily="18" charset="0"/>
                                    <a:cs typeface="Arial" panose="020B0604020202020204" pitchFamily="34" charset="0"/>
                                  </a:rPr>
                                  <m:t>​ </m:t>
                                </m:r>
                                <m:r>
                                  <a:rPr lang="fr-FR" sz="4000" i="1">
                                    <a:latin typeface="Cambria Math" panose="02040503050406030204" pitchFamily="18" charset="0"/>
                                    <a:cs typeface="Arial" panose="020B0604020202020204" pitchFamily="34" charset="0"/>
                                  </a:rPr>
                                  <m:t>𝑐</m:t>
                                </m:r>
                                <m:sSub>
                                  <m:sSubPr>
                                    <m:ctrlPr>
                                      <a:rPr lang="en-US" sz="4000" i="1">
                                        <a:latin typeface="Cambria Math" panose="02040503050406030204" pitchFamily="18" charset="0"/>
                                        <a:cs typeface="Arial" panose="020B0604020202020204" pitchFamily="34" charset="0"/>
                                      </a:rPr>
                                    </m:ctrlPr>
                                  </m:sSubPr>
                                  <m:e>
                                    <m:r>
                                      <a:rPr lang="en-US" sz="4000" b="0" i="1" smtClean="0">
                                        <a:latin typeface="Cambria Math" panose="02040503050406030204" pitchFamily="18" charset="0"/>
                                        <a:cs typeface="Arial" panose="020B0604020202020204" pitchFamily="34" charset="0"/>
                                      </a:rPr>
                                      <m:t>𝑘</m:t>
                                    </m:r>
                                  </m:e>
                                  <m:sub>
                                    <m:r>
                                      <a:rPr lang="fr-FR" sz="4000" i="1">
                                        <a:latin typeface="Cambria Math" panose="02040503050406030204" pitchFamily="18" charset="0"/>
                                        <a:cs typeface="Arial" panose="020B0604020202020204" pitchFamily="34" charset="0"/>
                                      </a:rPr>
                                      <m:t>1</m:t>
                                    </m:r>
                                  </m:sub>
                                </m:sSub>
                                <m:r>
                                  <a:rPr lang="fr-FR" sz="4000" i="1">
                                    <a:latin typeface="Cambria Math" panose="02040503050406030204" pitchFamily="18" charset="0"/>
                                    <a:cs typeface="Arial" panose="020B0604020202020204" pitchFamily="34" charset="0"/>
                                  </a:rPr>
                                  <m:t>​ +</m:t>
                                </m:r>
                                <m:r>
                                  <a:rPr lang="fr-FR" sz="4000" i="1">
                                    <a:latin typeface="Cambria Math" panose="02040503050406030204" pitchFamily="18" charset="0"/>
                                    <a:cs typeface="Arial" panose="020B0604020202020204" pitchFamily="34" charset="0"/>
                                  </a:rPr>
                                  <m:t>𝑑</m:t>
                                </m:r>
                                <m:sSub>
                                  <m:sSubPr>
                                    <m:ctrlPr>
                                      <a:rPr lang="en-US" sz="4000" i="1">
                                        <a:latin typeface="Cambria Math" panose="02040503050406030204" pitchFamily="18" charset="0"/>
                                        <a:cs typeface="Arial" panose="020B0604020202020204" pitchFamily="34" charset="0"/>
                                      </a:rPr>
                                    </m:ctrlPr>
                                  </m:sSubPr>
                                  <m:e>
                                    <m:r>
                                      <a:rPr lang="en-US" sz="4000" b="0" i="1" smtClean="0">
                                        <a:latin typeface="Cambria Math" panose="02040503050406030204" pitchFamily="18" charset="0"/>
                                        <a:cs typeface="Arial" panose="020B0604020202020204" pitchFamily="34" charset="0"/>
                                      </a:rPr>
                                      <m:t>𝑘</m:t>
                                    </m:r>
                                  </m:e>
                                  <m:sub>
                                    <m:r>
                                      <a:rPr lang="fr-FR" sz="4000" i="1">
                                        <a:latin typeface="Cambria Math" panose="02040503050406030204" pitchFamily="18" charset="0"/>
                                        <a:cs typeface="Arial" panose="020B0604020202020204" pitchFamily="34" charset="0"/>
                                      </a:rPr>
                                      <m:t>3</m:t>
                                    </m:r>
                                  </m:sub>
                                </m:sSub>
                                <m:r>
                                  <a:rPr lang="fr-FR" sz="4000" i="1">
                                    <a:latin typeface="Cambria Math" panose="02040503050406030204" pitchFamily="18" charset="0"/>
                                    <a:cs typeface="Arial" panose="020B0604020202020204" pitchFamily="34" charset="0"/>
                                  </a:rPr>
                                  <m:t>​ ​</m:t>
                                </m:r>
                              </m:e>
                              <m:e>
                                <m:r>
                                  <a:rPr lang="fr-FR" sz="4000" i="1">
                                    <a:latin typeface="Cambria Math" panose="02040503050406030204" pitchFamily="18" charset="0"/>
                                    <a:cs typeface="Arial" panose="020B0604020202020204" pitchFamily="34" charset="0"/>
                                  </a:rPr>
                                  <m:t>𝑐</m:t>
                                </m:r>
                                <m:sSub>
                                  <m:sSubPr>
                                    <m:ctrlPr>
                                      <a:rPr lang="en-US" sz="4000" i="1">
                                        <a:latin typeface="Cambria Math" panose="02040503050406030204" pitchFamily="18" charset="0"/>
                                        <a:cs typeface="Arial" panose="020B0604020202020204" pitchFamily="34" charset="0"/>
                                      </a:rPr>
                                    </m:ctrlPr>
                                  </m:sSubPr>
                                  <m:e>
                                    <m:r>
                                      <a:rPr lang="en-US" sz="4000" b="0" i="1" smtClean="0">
                                        <a:latin typeface="Cambria Math" panose="02040503050406030204" pitchFamily="18" charset="0"/>
                                        <a:cs typeface="Arial" panose="020B0604020202020204" pitchFamily="34" charset="0"/>
                                      </a:rPr>
                                      <m:t>𝑘</m:t>
                                    </m:r>
                                  </m:e>
                                  <m:sub>
                                    <m:r>
                                      <a:rPr lang="fr-FR" sz="4000" i="1">
                                        <a:latin typeface="Cambria Math" panose="02040503050406030204" pitchFamily="18" charset="0"/>
                                        <a:cs typeface="Arial" panose="020B0604020202020204" pitchFamily="34" charset="0"/>
                                      </a:rPr>
                                      <m:t>2</m:t>
                                    </m:r>
                                  </m:sub>
                                </m:sSub>
                                <m:r>
                                  <a:rPr lang="fr-FR" sz="4000" i="1">
                                    <a:latin typeface="Cambria Math" panose="02040503050406030204" pitchFamily="18" charset="0"/>
                                    <a:cs typeface="Arial" panose="020B0604020202020204" pitchFamily="34" charset="0"/>
                                  </a:rPr>
                                  <m:t>​ +</m:t>
                                </m:r>
                                <m:r>
                                  <a:rPr lang="fr-FR" sz="4000" i="1">
                                    <a:latin typeface="Cambria Math" panose="02040503050406030204" pitchFamily="18" charset="0"/>
                                    <a:cs typeface="Arial" panose="020B0604020202020204" pitchFamily="34" charset="0"/>
                                  </a:rPr>
                                  <m:t>𝑑</m:t>
                                </m:r>
                                <m:sSub>
                                  <m:sSubPr>
                                    <m:ctrlPr>
                                      <a:rPr lang="en-US" sz="4000" i="1">
                                        <a:latin typeface="Cambria Math" panose="02040503050406030204" pitchFamily="18" charset="0"/>
                                        <a:cs typeface="Arial" panose="020B0604020202020204" pitchFamily="34" charset="0"/>
                                      </a:rPr>
                                    </m:ctrlPr>
                                  </m:sSubPr>
                                  <m:e>
                                    <m:r>
                                      <a:rPr lang="en-US" sz="4000" b="0" i="1" smtClean="0">
                                        <a:latin typeface="Cambria Math" panose="02040503050406030204" pitchFamily="18" charset="0"/>
                                        <a:cs typeface="Arial" panose="020B0604020202020204" pitchFamily="34" charset="0"/>
                                      </a:rPr>
                                      <m:t>𝑘</m:t>
                                    </m:r>
                                  </m:e>
                                  <m:sub>
                                    <m:r>
                                      <a:rPr lang="fr-FR" sz="4000" i="1">
                                        <a:latin typeface="Cambria Math" panose="02040503050406030204" pitchFamily="18" charset="0"/>
                                        <a:cs typeface="Arial" panose="020B0604020202020204" pitchFamily="34" charset="0"/>
                                      </a:rPr>
                                      <m:t>4</m:t>
                                    </m:r>
                                  </m:sub>
                                </m:sSub>
                                <m:r>
                                  <a:rPr lang="fr-FR" sz="4000" i="1">
                                    <a:latin typeface="Cambria Math" panose="02040503050406030204" pitchFamily="18" charset="0"/>
                                    <a:cs typeface="Arial" panose="020B0604020202020204" pitchFamily="34" charset="0"/>
                                  </a:rPr>
                                  <m:t>​ ​</m:t>
                                </m:r>
                              </m:e>
                            </m:mr>
                          </m:m>
                        </m:e>
                      </m:d>
                    </m:oMath>
                  </m:oMathPara>
                </a14:m>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anose="020B0604020202020204" pitchFamily="34" charset="0"/>
                        </a:rPr>
                        <m:t>𝑄</m:t>
                      </m:r>
                      <m:sSup>
                        <m:sSupPr>
                          <m:ctrlPr>
                            <a:rPr lang="en-US" sz="4000" b="0" i="1" smtClean="0">
                              <a:latin typeface="Cambria Math" panose="02040503050406030204" pitchFamily="18" charset="0"/>
                              <a:cs typeface="Arial" panose="020B0604020202020204" pitchFamily="34" charset="0"/>
                            </a:rPr>
                          </m:ctrlPr>
                        </m:sSupPr>
                        <m:e>
                          <m:r>
                            <a:rPr lang="en-US" sz="4000" b="0" i="1" smtClean="0">
                              <a:latin typeface="Cambria Math" panose="02040503050406030204" pitchFamily="18" charset="0"/>
                              <a:cs typeface="Arial" panose="020B0604020202020204" pitchFamily="34" charset="0"/>
                            </a:rPr>
                            <m:t>𝐾</m:t>
                          </m:r>
                        </m:e>
                        <m:sup>
                          <m:r>
                            <a:rPr lang="en-US" sz="4000" b="0" i="1" smtClean="0">
                              <a:latin typeface="Cambria Math" panose="02040503050406030204" pitchFamily="18" charset="0"/>
                              <a:cs typeface="Arial" panose="020B0604020202020204" pitchFamily="34" charset="0"/>
                            </a:rPr>
                            <m:t>𝑇</m:t>
                          </m:r>
                        </m:sup>
                      </m:sSup>
                    </m:oMath>
                  </m:oMathPara>
                </a14:m>
                <a:br>
                  <a:rPr lang="en-US" sz="4000" b="0" i="1" dirty="0">
                    <a:latin typeface="Cambria Math" panose="02040503050406030204" pitchFamily="18" charset="0"/>
                    <a:cs typeface="Arial" panose="020B0604020202020204" pitchFamily="34" charset="0"/>
                  </a:rPr>
                </a:br>
                <a:endParaRPr lang="en-US" sz="4000" b="0" i="1" dirty="0">
                  <a:latin typeface="Cambria Math" panose="02040503050406030204" pitchFamily="18" charset="0"/>
                  <a:cs typeface="Arial" panose="020B0604020202020204" pitchFamily="34" charset="0"/>
                </a:endParaRPr>
              </a:p>
              <a:p>
                <a:pPr marL="0" indent="0" algn="just">
                  <a:buNone/>
                </a:pPr>
                <a:endParaRPr lang="en-US" sz="2900" b="0" i="1" dirty="0">
                  <a:latin typeface="Cambria Math" panose="02040503050406030204" pitchFamily="18"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cs typeface="Arial" panose="020B0604020202020204" pitchFamily="34" charset="0"/>
                        </a:rPr>
                        <m:t>=</m:t>
                      </m:r>
                      <m:d>
                        <m:dPr>
                          <m:begChr m:val="["/>
                          <m:endChr m:val="]"/>
                          <m:ctrlPr>
                            <a:rPr lang="en-US" sz="2900" b="0" i="1" smtClean="0">
                              <a:latin typeface="Cambria Math" panose="02040503050406030204" pitchFamily="18" charset="0"/>
                              <a:cs typeface="Arial" panose="020B0604020202020204" pitchFamily="34" charset="0"/>
                            </a:rPr>
                          </m:ctrlPr>
                        </m:dPr>
                        <m:e>
                          <m:m>
                            <m:mPr>
                              <m:mcs>
                                <m:mc>
                                  <m:mcPr>
                                    <m:count m:val="2"/>
                                    <m:mcJc m:val="center"/>
                                  </m:mcPr>
                                </m:mc>
                              </m:mcs>
                              <m:ctrlPr>
                                <a:rPr lang="en-US" sz="2900" b="0" i="1" smtClean="0">
                                  <a:latin typeface="Cambria Math" panose="02040503050406030204" pitchFamily="18" charset="0"/>
                                  <a:cs typeface="Arial" panose="020B0604020202020204" pitchFamily="34" charset="0"/>
                                </a:rPr>
                              </m:ctrlPr>
                            </m:mPr>
                            <m:mr>
                              <m:e>
                                <m:d>
                                  <m:dPr>
                                    <m:ctrlPr>
                                      <a:rPr lang="en-US" sz="2900" i="1" smtClean="0">
                                        <a:solidFill>
                                          <a:srgbClr val="FF0000"/>
                                        </a:solidFill>
                                        <a:latin typeface="Cambria Math" panose="02040503050406030204" pitchFamily="18" charset="0"/>
                                        <a:cs typeface="Arial" panose="020B0604020202020204" pitchFamily="34" charset="0"/>
                                      </a:rPr>
                                    </m:ctrlPr>
                                  </m:dPr>
                                  <m:e>
                                    <m:r>
                                      <m:rPr>
                                        <m:brk m:alnAt="7"/>
                                      </m:rPr>
                                      <a:rPr lang="en-US" sz="2900" i="1">
                                        <a:solidFill>
                                          <a:srgbClr val="FF0000"/>
                                        </a:solidFill>
                                        <a:latin typeface="Cambria Math" panose="02040503050406030204" pitchFamily="18" charset="0"/>
                                        <a:cs typeface="Arial" panose="020B0604020202020204" pitchFamily="34" charset="0"/>
                                      </a:rPr>
                                      <m:t>𝑎</m:t>
                                    </m:r>
                                    <m:sSub>
                                      <m:sSubPr>
                                        <m:ctrlPr>
                                          <a:rPr lang="en-US" sz="2900" b="0" i="1" smtClean="0">
                                            <a:solidFill>
                                              <a:srgbClr val="FF0000"/>
                                            </a:solidFill>
                                            <a:latin typeface="Cambria Math" panose="02040503050406030204" pitchFamily="18" charset="0"/>
                                            <a:cs typeface="Arial" panose="020B0604020202020204" pitchFamily="34" charset="0"/>
                                          </a:rPr>
                                        </m:ctrlPr>
                                      </m:sSubPr>
                                      <m:e>
                                        <m:r>
                                          <m:rPr>
                                            <m:brk m:alnAt="7"/>
                                          </m:rPr>
                                          <a:rPr lang="en-US" sz="2900" i="1">
                                            <a:solidFill>
                                              <a:srgbClr val="FF0000"/>
                                            </a:solidFill>
                                            <a:latin typeface="Cambria Math" panose="02040503050406030204" pitchFamily="18" charset="0"/>
                                            <a:cs typeface="Arial" panose="020B0604020202020204" pitchFamily="34" charset="0"/>
                                          </a:rPr>
                                          <m:t>𝑞</m:t>
                                        </m:r>
                                      </m:e>
                                      <m:sub>
                                        <m:r>
                                          <m:rPr>
                                            <m:brk m:alnAt="7"/>
                                          </m:rPr>
                                          <a:rPr lang="en-US" sz="2900" i="1">
                                            <a:solidFill>
                                              <a:srgbClr val="FF0000"/>
                                            </a:solidFill>
                                            <a:latin typeface="Cambria Math" panose="02040503050406030204" pitchFamily="18" charset="0"/>
                                            <a:cs typeface="Arial" panose="020B0604020202020204" pitchFamily="34" charset="0"/>
                                          </a:rPr>
                                          <m:t>1</m:t>
                                        </m:r>
                                      </m:sub>
                                    </m:sSub>
                                    <m:r>
                                      <m:rPr>
                                        <m:brk m:alnAt="7"/>
                                      </m:rPr>
                                      <a:rPr lang="en-US" sz="2900" i="1">
                                        <a:solidFill>
                                          <a:srgbClr val="FF0000"/>
                                        </a:solidFill>
                                        <a:latin typeface="Cambria Math" panose="02040503050406030204" pitchFamily="18" charset="0"/>
                                        <a:cs typeface="Arial" panose="020B0604020202020204" pitchFamily="34" charset="0"/>
                                      </a:rPr>
                                      <m:t>​</m:t>
                                    </m:r>
                                    <m:r>
                                      <a:rPr lang="en-US" sz="2900" i="1">
                                        <a:solidFill>
                                          <a:srgbClr val="FF0000"/>
                                        </a:solidFill>
                                        <a:latin typeface="Cambria Math" panose="02040503050406030204" pitchFamily="18" charset="0"/>
                                        <a:cs typeface="Arial" panose="020B0604020202020204" pitchFamily="34" charset="0"/>
                                      </a:rPr>
                                      <m:t>+</m:t>
                                    </m:r>
                                    <m:r>
                                      <a:rPr lang="en-US" sz="2900" i="1">
                                        <a:solidFill>
                                          <a:srgbClr val="FF0000"/>
                                        </a:solidFill>
                                        <a:latin typeface="Cambria Math" panose="02040503050406030204" pitchFamily="18" charset="0"/>
                                        <a:cs typeface="Arial" panose="020B0604020202020204" pitchFamily="34" charset="0"/>
                                      </a:rPr>
                                      <m:t>𝑏</m:t>
                                    </m:r>
                                    <m:sSub>
                                      <m:sSubPr>
                                        <m:ctrlPr>
                                          <a:rPr lang="en-US" sz="2900" b="0" i="1" smtClean="0">
                                            <a:solidFill>
                                              <a:srgbClr val="FF0000"/>
                                            </a:solidFill>
                                            <a:latin typeface="Cambria Math" panose="02040503050406030204" pitchFamily="18" charset="0"/>
                                            <a:cs typeface="Arial" panose="020B0604020202020204" pitchFamily="34" charset="0"/>
                                          </a:rPr>
                                        </m:ctrlPr>
                                      </m:sSubPr>
                                      <m:e>
                                        <m:r>
                                          <m:rPr>
                                            <m:brk m:alnAt="7"/>
                                          </m:rPr>
                                          <a:rPr lang="en-US" sz="2900" i="1">
                                            <a:solidFill>
                                              <a:srgbClr val="FF0000"/>
                                            </a:solidFill>
                                            <a:latin typeface="Cambria Math" panose="02040503050406030204" pitchFamily="18" charset="0"/>
                                            <a:cs typeface="Arial" panose="020B0604020202020204" pitchFamily="34" charset="0"/>
                                          </a:rPr>
                                          <m:t>𝑞</m:t>
                                        </m:r>
                                      </m:e>
                                      <m:sub>
                                        <m:r>
                                          <m:rPr>
                                            <m:brk m:alnAt="7"/>
                                          </m:rPr>
                                          <a:rPr lang="en-US" sz="2900" i="1">
                                            <a:solidFill>
                                              <a:srgbClr val="FF0000"/>
                                            </a:solidFill>
                                            <a:latin typeface="Cambria Math" panose="02040503050406030204" pitchFamily="18" charset="0"/>
                                            <a:cs typeface="Arial" panose="020B0604020202020204" pitchFamily="34" charset="0"/>
                                          </a:rPr>
                                          <m:t>3</m:t>
                                        </m:r>
                                      </m:sub>
                                    </m:sSub>
                                    <m:r>
                                      <m:rPr>
                                        <m:brk m:alnAt="7"/>
                                      </m:rPr>
                                      <a:rPr lang="en-US" sz="2900" i="1">
                                        <a:solidFill>
                                          <a:srgbClr val="FF0000"/>
                                        </a:solidFill>
                                        <a:latin typeface="Cambria Math" panose="02040503050406030204" pitchFamily="18" charset="0"/>
                                        <a:cs typeface="Arial" panose="020B0604020202020204" pitchFamily="34" charset="0"/>
                                      </a:rPr>
                                      <m:t>​</m:t>
                                    </m:r>
                                  </m:e>
                                </m:d>
                                <m:d>
                                  <m:dPr>
                                    <m:ctrlPr>
                                      <a:rPr lang="en-US" sz="2900" i="1">
                                        <a:solidFill>
                                          <a:srgbClr val="FF0000"/>
                                        </a:solidFill>
                                        <a:latin typeface="Cambria Math" panose="02040503050406030204" pitchFamily="18" charset="0"/>
                                        <a:cs typeface="Arial" panose="020B0604020202020204" pitchFamily="34" charset="0"/>
                                      </a:rPr>
                                    </m:ctrlPr>
                                  </m:dPr>
                                  <m:e>
                                    <m:r>
                                      <m:rPr>
                                        <m:brk m:alnAt="7"/>
                                      </m:rPr>
                                      <a:rPr lang="en-US" sz="2900" i="1">
                                        <a:solidFill>
                                          <a:srgbClr val="FF0000"/>
                                        </a:solidFill>
                                        <a:latin typeface="Cambria Math" panose="02040503050406030204" pitchFamily="18" charset="0"/>
                                        <a:cs typeface="Arial" panose="020B0604020202020204" pitchFamily="34" charset="0"/>
                                      </a:rPr>
                                      <m:t>𝑎</m:t>
                                    </m:r>
                                    <m:sSub>
                                      <m:sSubPr>
                                        <m:ctrlPr>
                                          <a:rPr lang="en-US" sz="2900" b="0" i="1" smtClean="0">
                                            <a:solidFill>
                                              <a:srgbClr val="FF0000"/>
                                            </a:solidFill>
                                            <a:latin typeface="Cambria Math" panose="02040503050406030204" pitchFamily="18" charset="0"/>
                                            <a:cs typeface="Arial" panose="020B0604020202020204" pitchFamily="34" charset="0"/>
                                          </a:rPr>
                                        </m:ctrlPr>
                                      </m:sSubPr>
                                      <m:e>
                                        <m:r>
                                          <m:rPr>
                                            <m:brk m:alnAt="7"/>
                                          </m:rPr>
                                          <a:rPr lang="en-US" sz="2900" i="1">
                                            <a:solidFill>
                                              <a:srgbClr val="FF0000"/>
                                            </a:solidFill>
                                            <a:latin typeface="Cambria Math" panose="02040503050406030204" pitchFamily="18" charset="0"/>
                                            <a:cs typeface="Arial" panose="020B0604020202020204" pitchFamily="34" charset="0"/>
                                          </a:rPr>
                                          <m:t>𝑘</m:t>
                                        </m:r>
                                      </m:e>
                                      <m:sub>
                                        <m:r>
                                          <m:rPr>
                                            <m:brk m:alnAt="7"/>
                                          </m:rPr>
                                          <a:rPr lang="en-US" sz="2900" i="1">
                                            <a:solidFill>
                                              <a:srgbClr val="FF0000"/>
                                            </a:solidFill>
                                            <a:latin typeface="Cambria Math" panose="02040503050406030204" pitchFamily="18" charset="0"/>
                                            <a:cs typeface="Arial" panose="020B0604020202020204" pitchFamily="34" charset="0"/>
                                          </a:rPr>
                                          <m:t>1</m:t>
                                        </m:r>
                                      </m:sub>
                                    </m:sSub>
                                    <m:r>
                                      <m:rPr>
                                        <m:brk m:alnAt="7"/>
                                      </m:rPr>
                                      <a:rPr lang="en-US" sz="2900" i="1">
                                        <a:solidFill>
                                          <a:srgbClr val="FF0000"/>
                                        </a:solidFill>
                                        <a:latin typeface="Cambria Math" panose="02040503050406030204" pitchFamily="18" charset="0"/>
                                        <a:cs typeface="Arial" panose="020B0604020202020204" pitchFamily="34" charset="0"/>
                                      </a:rPr>
                                      <m:t>​</m:t>
                                    </m:r>
                                    <m:r>
                                      <a:rPr lang="en-US" sz="2900" i="1">
                                        <a:solidFill>
                                          <a:srgbClr val="FF0000"/>
                                        </a:solidFill>
                                        <a:latin typeface="Cambria Math" panose="02040503050406030204" pitchFamily="18" charset="0"/>
                                        <a:cs typeface="Arial" panose="020B0604020202020204" pitchFamily="34" charset="0"/>
                                      </a:rPr>
                                      <m:t>+</m:t>
                                    </m:r>
                                    <m:r>
                                      <a:rPr lang="en-US" sz="2900" i="1">
                                        <a:solidFill>
                                          <a:srgbClr val="FF0000"/>
                                        </a:solidFill>
                                        <a:latin typeface="Cambria Math" panose="02040503050406030204" pitchFamily="18" charset="0"/>
                                        <a:cs typeface="Arial" panose="020B0604020202020204" pitchFamily="34" charset="0"/>
                                      </a:rPr>
                                      <m:t>𝑏</m:t>
                                    </m:r>
                                    <m:sSub>
                                      <m:sSubPr>
                                        <m:ctrlPr>
                                          <a:rPr lang="en-US" sz="2900" b="0" i="1" smtClean="0">
                                            <a:solidFill>
                                              <a:srgbClr val="FF0000"/>
                                            </a:solidFill>
                                            <a:latin typeface="Cambria Math" panose="02040503050406030204" pitchFamily="18" charset="0"/>
                                            <a:cs typeface="Arial" panose="020B0604020202020204" pitchFamily="34" charset="0"/>
                                          </a:rPr>
                                        </m:ctrlPr>
                                      </m:sSubPr>
                                      <m:e>
                                        <m:r>
                                          <m:rPr>
                                            <m:brk m:alnAt="7"/>
                                          </m:rPr>
                                          <a:rPr lang="en-US" sz="2900" i="1">
                                            <a:solidFill>
                                              <a:srgbClr val="FF0000"/>
                                            </a:solidFill>
                                            <a:latin typeface="Cambria Math" panose="02040503050406030204" pitchFamily="18" charset="0"/>
                                            <a:cs typeface="Arial" panose="020B0604020202020204" pitchFamily="34" charset="0"/>
                                          </a:rPr>
                                          <m:t>𝑘</m:t>
                                        </m:r>
                                      </m:e>
                                      <m:sub>
                                        <m:r>
                                          <m:rPr>
                                            <m:brk m:alnAt="7"/>
                                          </m:rPr>
                                          <a:rPr lang="en-US" sz="2900" i="1">
                                            <a:solidFill>
                                              <a:srgbClr val="FF0000"/>
                                            </a:solidFill>
                                            <a:latin typeface="Cambria Math" panose="02040503050406030204" pitchFamily="18" charset="0"/>
                                            <a:cs typeface="Arial" panose="020B0604020202020204" pitchFamily="34" charset="0"/>
                                          </a:rPr>
                                          <m:t>3</m:t>
                                        </m:r>
                                      </m:sub>
                                    </m:sSub>
                                    <m:r>
                                      <m:rPr>
                                        <m:brk m:alnAt="7"/>
                                      </m:rPr>
                                      <a:rPr lang="en-US" sz="2900" i="1">
                                        <a:solidFill>
                                          <a:srgbClr val="FF0000"/>
                                        </a:solidFill>
                                        <a:latin typeface="Cambria Math" panose="02040503050406030204" pitchFamily="18" charset="0"/>
                                        <a:cs typeface="Arial" panose="020B0604020202020204" pitchFamily="34" charset="0"/>
                                      </a:rPr>
                                      <m:t>​</m:t>
                                    </m:r>
                                  </m:e>
                                </m:d>
                                <m:r>
                                  <m:rPr>
                                    <m:brk m:alnAt="7"/>
                                  </m:rPr>
                                  <a:rPr lang="en-US" sz="2900" i="1">
                                    <a:solidFill>
                                      <a:srgbClr val="FF0000"/>
                                    </a:solidFill>
                                    <a:latin typeface="Cambria Math" panose="02040503050406030204" pitchFamily="18" charset="0"/>
                                    <a:cs typeface="Arial" panose="020B0604020202020204" pitchFamily="34" charset="0"/>
                                  </a:rPr>
                                  <m:t>+</m:t>
                                </m:r>
                                <m:d>
                                  <m:dPr>
                                    <m:ctrlPr>
                                      <a:rPr lang="en-US" sz="2900" i="1">
                                        <a:solidFill>
                                          <a:srgbClr val="FF0000"/>
                                        </a:solidFill>
                                        <a:latin typeface="Cambria Math" panose="02040503050406030204" pitchFamily="18" charset="0"/>
                                        <a:cs typeface="Arial" panose="020B0604020202020204" pitchFamily="34" charset="0"/>
                                      </a:rPr>
                                    </m:ctrlPr>
                                  </m:dPr>
                                  <m:e>
                                    <m:r>
                                      <m:rPr>
                                        <m:brk m:alnAt="7"/>
                                      </m:rPr>
                                      <a:rPr lang="en-US" sz="2900" i="1">
                                        <a:solidFill>
                                          <a:srgbClr val="FF0000"/>
                                        </a:solidFill>
                                        <a:latin typeface="Cambria Math" panose="02040503050406030204" pitchFamily="18" charset="0"/>
                                        <a:cs typeface="Arial" panose="020B0604020202020204" pitchFamily="34" charset="0"/>
                                      </a:rPr>
                                      <m:t>𝑎</m:t>
                                    </m:r>
                                    <m:sSub>
                                      <m:sSubPr>
                                        <m:ctrlPr>
                                          <a:rPr lang="en-US" sz="2900" b="0" i="1" smtClean="0">
                                            <a:solidFill>
                                              <a:srgbClr val="FF0000"/>
                                            </a:solidFill>
                                            <a:latin typeface="Cambria Math" panose="02040503050406030204" pitchFamily="18" charset="0"/>
                                            <a:cs typeface="Arial" panose="020B0604020202020204" pitchFamily="34" charset="0"/>
                                          </a:rPr>
                                        </m:ctrlPr>
                                      </m:sSubPr>
                                      <m:e>
                                        <m:r>
                                          <m:rPr>
                                            <m:brk m:alnAt="7"/>
                                          </m:rPr>
                                          <a:rPr lang="en-US" sz="2900" i="1">
                                            <a:solidFill>
                                              <a:srgbClr val="FF0000"/>
                                            </a:solidFill>
                                            <a:latin typeface="Cambria Math" panose="02040503050406030204" pitchFamily="18" charset="0"/>
                                            <a:cs typeface="Arial" panose="020B0604020202020204" pitchFamily="34" charset="0"/>
                                          </a:rPr>
                                          <m:t>𝑞</m:t>
                                        </m:r>
                                      </m:e>
                                      <m:sub>
                                        <m:r>
                                          <m:rPr>
                                            <m:brk m:alnAt="7"/>
                                          </m:rPr>
                                          <a:rPr lang="en-US" sz="2900" i="1">
                                            <a:solidFill>
                                              <a:srgbClr val="FF0000"/>
                                            </a:solidFill>
                                            <a:latin typeface="Cambria Math" panose="02040503050406030204" pitchFamily="18" charset="0"/>
                                            <a:cs typeface="Arial" panose="020B0604020202020204" pitchFamily="34" charset="0"/>
                                          </a:rPr>
                                          <m:t>2</m:t>
                                        </m:r>
                                      </m:sub>
                                    </m:sSub>
                                    <m:r>
                                      <m:rPr>
                                        <m:brk m:alnAt="7"/>
                                      </m:rPr>
                                      <a:rPr lang="en-US" sz="2900" i="1">
                                        <a:solidFill>
                                          <a:srgbClr val="FF0000"/>
                                        </a:solidFill>
                                        <a:latin typeface="Cambria Math" panose="02040503050406030204" pitchFamily="18" charset="0"/>
                                        <a:cs typeface="Arial" panose="020B0604020202020204" pitchFamily="34" charset="0"/>
                                      </a:rPr>
                                      <m:t>​</m:t>
                                    </m:r>
                                    <m:r>
                                      <a:rPr lang="en-US" sz="2900" i="1">
                                        <a:solidFill>
                                          <a:srgbClr val="FF0000"/>
                                        </a:solidFill>
                                        <a:latin typeface="Cambria Math" panose="02040503050406030204" pitchFamily="18" charset="0"/>
                                        <a:cs typeface="Arial" panose="020B0604020202020204" pitchFamily="34" charset="0"/>
                                      </a:rPr>
                                      <m:t>+</m:t>
                                    </m:r>
                                    <m:r>
                                      <a:rPr lang="en-US" sz="2900" i="1">
                                        <a:solidFill>
                                          <a:srgbClr val="FF0000"/>
                                        </a:solidFill>
                                        <a:latin typeface="Cambria Math" panose="02040503050406030204" pitchFamily="18" charset="0"/>
                                        <a:cs typeface="Arial" panose="020B0604020202020204" pitchFamily="34" charset="0"/>
                                      </a:rPr>
                                      <m:t>𝑏</m:t>
                                    </m:r>
                                    <m:sSub>
                                      <m:sSubPr>
                                        <m:ctrlPr>
                                          <a:rPr lang="en-US" sz="2900" b="0" i="1" smtClean="0">
                                            <a:solidFill>
                                              <a:srgbClr val="FF0000"/>
                                            </a:solidFill>
                                            <a:latin typeface="Cambria Math" panose="02040503050406030204" pitchFamily="18" charset="0"/>
                                            <a:cs typeface="Arial" panose="020B0604020202020204" pitchFamily="34" charset="0"/>
                                          </a:rPr>
                                        </m:ctrlPr>
                                      </m:sSubPr>
                                      <m:e>
                                        <m:r>
                                          <m:rPr>
                                            <m:brk m:alnAt="7"/>
                                          </m:rPr>
                                          <a:rPr lang="en-US" sz="2900" i="1">
                                            <a:solidFill>
                                              <a:srgbClr val="FF0000"/>
                                            </a:solidFill>
                                            <a:latin typeface="Cambria Math" panose="02040503050406030204" pitchFamily="18" charset="0"/>
                                            <a:cs typeface="Arial" panose="020B0604020202020204" pitchFamily="34" charset="0"/>
                                          </a:rPr>
                                          <m:t>𝑞</m:t>
                                        </m:r>
                                      </m:e>
                                      <m:sub>
                                        <m:r>
                                          <m:rPr>
                                            <m:brk m:alnAt="7"/>
                                          </m:rPr>
                                          <a:rPr lang="en-US" sz="2900" i="1">
                                            <a:solidFill>
                                              <a:srgbClr val="FF0000"/>
                                            </a:solidFill>
                                            <a:latin typeface="Cambria Math" panose="02040503050406030204" pitchFamily="18" charset="0"/>
                                            <a:cs typeface="Arial" panose="020B0604020202020204" pitchFamily="34" charset="0"/>
                                          </a:rPr>
                                          <m:t>4</m:t>
                                        </m:r>
                                        <m:r>
                                          <a:rPr lang="en-US" sz="2900" i="1">
                                            <a:solidFill>
                                              <a:srgbClr val="FF0000"/>
                                            </a:solidFill>
                                            <a:latin typeface="Cambria Math" panose="02040503050406030204" pitchFamily="18" charset="0"/>
                                            <a:cs typeface="Arial" panose="020B0604020202020204" pitchFamily="34" charset="0"/>
                                          </a:rPr>
                                          <m:t>​</m:t>
                                        </m:r>
                                      </m:sub>
                                    </m:sSub>
                                  </m:e>
                                </m:d>
                                <m:d>
                                  <m:dPr>
                                    <m:ctrlPr>
                                      <a:rPr lang="en-US" sz="2900" i="1">
                                        <a:solidFill>
                                          <a:srgbClr val="FF0000"/>
                                        </a:solidFill>
                                        <a:latin typeface="Cambria Math" panose="02040503050406030204" pitchFamily="18" charset="0"/>
                                        <a:cs typeface="Arial" panose="020B0604020202020204" pitchFamily="34" charset="0"/>
                                      </a:rPr>
                                    </m:ctrlPr>
                                  </m:dPr>
                                  <m:e>
                                    <m:r>
                                      <m:rPr>
                                        <m:brk m:alnAt="7"/>
                                      </m:rPr>
                                      <a:rPr lang="en-US" sz="2900" i="1">
                                        <a:solidFill>
                                          <a:srgbClr val="FF0000"/>
                                        </a:solidFill>
                                        <a:latin typeface="Cambria Math" panose="02040503050406030204" pitchFamily="18" charset="0"/>
                                        <a:cs typeface="Arial" panose="020B0604020202020204" pitchFamily="34" charset="0"/>
                                      </a:rPr>
                                      <m:t>𝑎</m:t>
                                    </m:r>
                                    <m:sSub>
                                      <m:sSubPr>
                                        <m:ctrlPr>
                                          <a:rPr lang="en-US" sz="2900" b="0" i="1" smtClean="0">
                                            <a:solidFill>
                                              <a:srgbClr val="FF0000"/>
                                            </a:solidFill>
                                            <a:latin typeface="Cambria Math" panose="02040503050406030204" pitchFamily="18" charset="0"/>
                                            <a:cs typeface="Arial" panose="020B0604020202020204" pitchFamily="34" charset="0"/>
                                          </a:rPr>
                                        </m:ctrlPr>
                                      </m:sSubPr>
                                      <m:e>
                                        <m:r>
                                          <m:rPr>
                                            <m:brk m:alnAt="7"/>
                                          </m:rPr>
                                          <a:rPr lang="en-US" sz="2900" i="1">
                                            <a:solidFill>
                                              <a:srgbClr val="FF0000"/>
                                            </a:solidFill>
                                            <a:latin typeface="Cambria Math" panose="02040503050406030204" pitchFamily="18" charset="0"/>
                                            <a:cs typeface="Arial" panose="020B0604020202020204" pitchFamily="34" charset="0"/>
                                          </a:rPr>
                                          <m:t>𝑘</m:t>
                                        </m:r>
                                      </m:e>
                                      <m:sub>
                                        <m:r>
                                          <m:rPr>
                                            <m:brk m:alnAt="7"/>
                                          </m:rPr>
                                          <a:rPr lang="en-US" sz="2900" i="1">
                                            <a:solidFill>
                                              <a:srgbClr val="FF0000"/>
                                            </a:solidFill>
                                            <a:latin typeface="Cambria Math" panose="02040503050406030204" pitchFamily="18" charset="0"/>
                                            <a:cs typeface="Arial" panose="020B0604020202020204" pitchFamily="34" charset="0"/>
                                          </a:rPr>
                                          <m:t>2</m:t>
                                        </m:r>
                                      </m:sub>
                                    </m:sSub>
                                    <m:r>
                                      <m:rPr>
                                        <m:brk m:alnAt="7"/>
                                      </m:rPr>
                                      <a:rPr lang="en-US" sz="2900" i="1">
                                        <a:solidFill>
                                          <a:srgbClr val="FF0000"/>
                                        </a:solidFill>
                                        <a:latin typeface="Cambria Math" panose="02040503050406030204" pitchFamily="18" charset="0"/>
                                        <a:cs typeface="Arial" panose="020B0604020202020204" pitchFamily="34" charset="0"/>
                                      </a:rPr>
                                      <m:t>​</m:t>
                                    </m:r>
                                    <m:r>
                                      <a:rPr lang="en-US" sz="2900" i="1">
                                        <a:solidFill>
                                          <a:srgbClr val="FF0000"/>
                                        </a:solidFill>
                                        <a:latin typeface="Cambria Math" panose="02040503050406030204" pitchFamily="18" charset="0"/>
                                        <a:cs typeface="Arial" panose="020B0604020202020204" pitchFamily="34" charset="0"/>
                                      </a:rPr>
                                      <m:t>+</m:t>
                                    </m:r>
                                    <m:r>
                                      <a:rPr lang="en-US" sz="2900" i="1">
                                        <a:solidFill>
                                          <a:srgbClr val="FF0000"/>
                                        </a:solidFill>
                                        <a:latin typeface="Cambria Math" panose="02040503050406030204" pitchFamily="18" charset="0"/>
                                        <a:cs typeface="Arial" panose="020B0604020202020204" pitchFamily="34" charset="0"/>
                                      </a:rPr>
                                      <m:t>𝑏</m:t>
                                    </m:r>
                                    <m:sSub>
                                      <m:sSubPr>
                                        <m:ctrlPr>
                                          <a:rPr lang="en-US" sz="2900" b="0" i="1" smtClean="0">
                                            <a:solidFill>
                                              <a:srgbClr val="FF0000"/>
                                            </a:solidFill>
                                            <a:latin typeface="Cambria Math" panose="02040503050406030204" pitchFamily="18" charset="0"/>
                                            <a:cs typeface="Arial" panose="020B0604020202020204" pitchFamily="34" charset="0"/>
                                          </a:rPr>
                                        </m:ctrlPr>
                                      </m:sSubPr>
                                      <m:e>
                                        <m:r>
                                          <m:rPr>
                                            <m:brk m:alnAt="7"/>
                                          </m:rPr>
                                          <a:rPr lang="en-US" sz="2900" i="1">
                                            <a:solidFill>
                                              <a:srgbClr val="FF0000"/>
                                            </a:solidFill>
                                            <a:latin typeface="Cambria Math" panose="02040503050406030204" pitchFamily="18" charset="0"/>
                                            <a:cs typeface="Arial" panose="020B0604020202020204" pitchFamily="34" charset="0"/>
                                          </a:rPr>
                                          <m:t>𝑘</m:t>
                                        </m:r>
                                      </m:e>
                                      <m:sub>
                                        <m:r>
                                          <m:rPr>
                                            <m:brk m:alnAt="7"/>
                                          </m:rPr>
                                          <a:rPr lang="en-US" sz="2900" i="1">
                                            <a:solidFill>
                                              <a:srgbClr val="FF0000"/>
                                            </a:solidFill>
                                            <a:latin typeface="Cambria Math" panose="02040503050406030204" pitchFamily="18" charset="0"/>
                                            <a:cs typeface="Arial" panose="020B0604020202020204" pitchFamily="34" charset="0"/>
                                          </a:rPr>
                                          <m:t>4</m:t>
                                        </m:r>
                                      </m:sub>
                                    </m:sSub>
                                    <m:r>
                                      <m:rPr>
                                        <m:brk m:alnAt="7"/>
                                      </m:rPr>
                                      <a:rPr lang="en-US" sz="2900" i="1">
                                        <a:solidFill>
                                          <a:srgbClr val="FF0000"/>
                                        </a:solidFill>
                                        <a:latin typeface="Cambria Math" panose="02040503050406030204" pitchFamily="18" charset="0"/>
                                        <a:cs typeface="Arial" panose="020B0604020202020204" pitchFamily="34" charset="0"/>
                                      </a:rPr>
                                      <m:t>​</m:t>
                                    </m:r>
                                  </m:e>
                                </m:d>
                              </m:e>
                              <m:e>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𝑎</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a:latin typeface="Cambria Math" panose="02040503050406030204" pitchFamily="18" charset="0"/>
                                        <a:cs typeface="Arial" panose="020B0604020202020204" pitchFamily="34" charset="0"/>
                                      </a:rPr>
                                      <m:t>1</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𝑏</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a:latin typeface="Cambria Math" panose="02040503050406030204" pitchFamily="18" charset="0"/>
                                        <a:cs typeface="Arial" panose="020B0604020202020204" pitchFamily="34" charset="0"/>
                                      </a:rPr>
                                      <m:t>3</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𝑐</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1</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𝑑</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3</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𝑎</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a:latin typeface="Cambria Math" panose="02040503050406030204" pitchFamily="18" charset="0"/>
                                        <a:cs typeface="Arial" panose="020B0604020202020204" pitchFamily="34" charset="0"/>
                                      </a:rPr>
                                      <m:t>2</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𝑏</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smtClean="0">
                                        <a:latin typeface="Cambria Math" panose="02040503050406030204" pitchFamily="18" charset="0"/>
                                        <a:cs typeface="Arial" panose="020B0604020202020204" pitchFamily="34" charset="0"/>
                                      </a:rPr>
                                      <m:t>4</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𝑐</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2​</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𝑑</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4</m:t>
                                    </m:r>
                                  </m:sub>
                                </m:sSub>
                                <m:r>
                                  <a:rPr lang="en-US" sz="2900" i="1">
                                    <a:latin typeface="Cambria Math" panose="02040503050406030204" pitchFamily="18" charset="0"/>
                                    <a:cs typeface="Arial" panose="020B0604020202020204" pitchFamily="34" charset="0"/>
                                  </a:rPr>
                                  <m:t>​)</m:t>
                                </m:r>
                              </m:e>
                            </m:mr>
                            <m:mr>
                              <m:e>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𝑐</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a:latin typeface="Cambria Math" panose="02040503050406030204" pitchFamily="18" charset="0"/>
                                        <a:cs typeface="Arial" panose="020B0604020202020204" pitchFamily="34" charset="0"/>
                                      </a:rPr>
                                      <m:t>1</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𝑑</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smtClean="0">
                                        <a:latin typeface="Cambria Math" panose="02040503050406030204" pitchFamily="18" charset="0"/>
                                        <a:cs typeface="Arial" panose="020B0604020202020204" pitchFamily="34" charset="0"/>
                                      </a:rPr>
                                      <m:t>3</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𝑎</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1</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𝑏</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3</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𝑐</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a:latin typeface="Cambria Math" panose="02040503050406030204" pitchFamily="18" charset="0"/>
                                        <a:cs typeface="Arial" panose="020B0604020202020204" pitchFamily="34" charset="0"/>
                                      </a:rPr>
                                      <m:t>2</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𝑑</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a:latin typeface="Cambria Math" panose="02040503050406030204" pitchFamily="18" charset="0"/>
                                        <a:cs typeface="Arial" panose="020B0604020202020204" pitchFamily="34" charset="0"/>
                                      </a:rPr>
                                      <m:t>4</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𝑎</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2</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𝑏</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4</m:t>
                                    </m:r>
                                  </m:sub>
                                </m:sSub>
                                <m:r>
                                  <a:rPr lang="en-US" sz="2900" i="1">
                                    <a:latin typeface="Cambria Math" panose="02040503050406030204" pitchFamily="18" charset="0"/>
                                    <a:cs typeface="Arial" panose="020B0604020202020204" pitchFamily="34" charset="0"/>
                                  </a:rPr>
                                  <m:t>​)​</m:t>
                                </m:r>
                              </m:e>
                              <m:e>
                                <m:r>
                                  <a:rPr lang="en-US" sz="2900" b="0" i="1" smtClean="0">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𝑐</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a:latin typeface="Cambria Math" panose="02040503050406030204" pitchFamily="18" charset="0"/>
                                        <a:cs typeface="Arial" panose="020B0604020202020204" pitchFamily="34" charset="0"/>
                                      </a:rPr>
                                      <m:t>1</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𝑑</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a:latin typeface="Cambria Math" panose="02040503050406030204" pitchFamily="18" charset="0"/>
                                        <a:cs typeface="Arial" panose="020B0604020202020204" pitchFamily="34" charset="0"/>
                                      </a:rPr>
                                      <m:t>3</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𝑐</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1</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𝑑</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3</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𝑐</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a:latin typeface="Cambria Math" panose="02040503050406030204" pitchFamily="18" charset="0"/>
                                        <a:cs typeface="Arial" panose="020B0604020202020204" pitchFamily="34" charset="0"/>
                                      </a:rPr>
                                      <m:t>2</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𝑑</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𝑞</m:t>
                                    </m:r>
                                  </m:e>
                                  <m:sub>
                                    <m:r>
                                      <a:rPr lang="en-US" sz="2900" i="1">
                                        <a:latin typeface="Cambria Math" panose="02040503050406030204" pitchFamily="18" charset="0"/>
                                        <a:cs typeface="Arial" panose="020B0604020202020204" pitchFamily="34" charset="0"/>
                                      </a:rPr>
                                      <m:t>4</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𝑐</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2</m:t>
                                    </m:r>
                                  </m:sub>
                                </m:sSub>
                                <m:r>
                                  <a:rPr lang="en-US" sz="2900" i="1">
                                    <a:latin typeface="Cambria Math" panose="02040503050406030204" pitchFamily="18" charset="0"/>
                                    <a:cs typeface="Arial" panose="020B0604020202020204" pitchFamily="34" charset="0"/>
                                  </a:rPr>
                                  <m:t>​+</m:t>
                                </m:r>
                                <m:r>
                                  <a:rPr lang="en-US" sz="2900" i="1">
                                    <a:latin typeface="Cambria Math" panose="02040503050406030204" pitchFamily="18" charset="0"/>
                                    <a:cs typeface="Arial" panose="020B0604020202020204" pitchFamily="34" charset="0"/>
                                  </a:rPr>
                                  <m:t>𝑑</m:t>
                                </m:r>
                                <m:sSub>
                                  <m:sSubPr>
                                    <m:ctrlPr>
                                      <a:rPr lang="en-US" sz="2900" b="0" i="1" smtClean="0">
                                        <a:latin typeface="Cambria Math" panose="02040503050406030204" pitchFamily="18" charset="0"/>
                                        <a:cs typeface="Arial" panose="020B0604020202020204" pitchFamily="34" charset="0"/>
                                      </a:rPr>
                                    </m:ctrlPr>
                                  </m:sSubPr>
                                  <m:e>
                                    <m:r>
                                      <a:rPr lang="en-US" sz="2900" i="1">
                                        <a:latin typeface="Cambria Math" panose="02040503050406030204" pitchFamily="18" charset="0"/>
                                        <a:cs typeface="Arial" panose="020B0604020202020204" pitchFamily="34" charset="0"/>
                                      </a:rPr>
                                      <m:t>𝑘</m:t>
                                    </m:r>
                                  </m:e>
                                  <m:sub>
                                    <m:r>
                                      <a:rPr lang="en-US" sz="2900" i="1">
                                        <a:latin typeface="Cambria Math" panose="02040503050406030204" pitchFamily="18" charset="0"/>
                                        <a:cs typeface="Arial" panose="020B0604020202020204" pitchFamily="34" charset="0"/>
                                      </a:rPr>
                                      <m:t>4</m:t>
                                    </m:r>
                                  </m:sub>
                                </m:sSub>
                                <m:r>
                                  <a:rPr lang="en-US" sz="2900" i="1">
                                    <a:latin typeface="Cambria Math" panose="02040503050406030204" pitchFamily="18" charset="0"/>
                                    <a:cs typeface="Arial" panose="020B0604020202020204" pitchFamily="34" charset="0"/>
                                  </a:rPr>
                                  <m:t>​)​</m:t>
                                </m:r>
                              </m:e>
                            </m:mr>
                          </m:m>
                        </m:e>
                      </m:d>
                    </m:oMath>
                  </m:oMathPara>
                </a14:m>
                <a:endParaRPr lang="en-AE"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12D4CA83-3785-E724-9CE8-3C56CBEA644B}"/>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919" t="-3448"/>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3F470DC6-DEE6-72B9-F447-5B6D76590E4A}"/>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B88A1C27-F804-1D43-C851-F159BA31C649}"/>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8</a:t>
            </a:fld>
            <a:endParaRPr lang="en-AE" dirty="0"/>
          </a:p>
        </p:txBody>
      </p:sp>
      <p:cxnSp>
        <p:nvCxnSpPr>
          <p:cNvPr id="7" name="Straight Arrow Connector 6">
            <a:extLst>
              <a:ext uri="{FF2B5EF4-FFF2-40B4-BE49-F238E27FC236}">
                <a16:creationId xmlns:a16="http://schemas.microsoft.com/office/drawing/2014/main" id="{58C3DF98-5A5F-945B-CBAF-4DA7FAD5D8BC}"/>
              </a:ext>
            </a:extLst>
          </p:cNvPr>
          <p:cNvCxnSpPr/>
          <p:nvPr/>
        </p:nvCxnSpPr>
        <p:spPr>
          <a:xfrm>
            <a:off x="3327400" y="4859867"/>
            <a:ext cx="2667000" cy="92286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F0AA59F-49DE-9882-B0DC-7E8723FB8D98}"/>
                  </a:ext>
                </a:extLst>
              </p:cNvPr>
              <p:cNvSpPr txBox="1"/>
              <p:nvPr/>
            </p:nvSpPr>
            <p:spPr>
              <a:xfrm>
                <a:off x="5994400" y="5613180"/>
                <a:ext cx="4118243" cy="369332"/>
              </a:xfrm>
              <a:prstGeom prst="rect">
                <a:avLst/>
              </a:prstGeom>
              <a:noFill/>
            </p:spPr>
            <p:txBody>
              <a:bodyPr wrap="none" rtlCol="0">
                <a:spAutoFit/>
              </a:bodyPr>
              <a:lstStyle/>
              <a:p>
                <a:r>
                  <a:rPr lang="en-US" dirty="0">
                    <a:solidFill>
                      <a:srgbClr val="FF0000"/>
                    </a:solidFill>
                  </a:rPr>
                  <a:t>Was computed previously at time step </a:t>
                </a:r>
                <a14:m>
                  <m:oMath xmlns:m="http://schemas.openxmlformats.org/officeDocument/2006/math">
                    <m:r>
                      <a:rPr lang="en-US" b="0" i="1" smtClean="0">
                        <a:solidFill>
                          <a:srgbClr val="FF0000"/>
                        </a:solidFill>
                        <a:latin typeface="Cambria Math" panose="02040503050406030204" pitchFamily="18" charset="0"/>
                      </a:rPr>
                      <m:t>𝑡</m:t>
                    </m:r>
                  </m:oMath>
                </a14:m>
                <a:endParaRPr lang="en-AE" dirty="0">
                  <a:solidFill>
                    <a:srgbClr val="FF0000"/>
                  </a:solidFill>
                </a:endParaRPr>
              </a:p>
            </p:txBody>
          </p:sp>
        </mc:Choice>
        <mc:Fallback xmlns="">
          <p:sp>
            <p:nvSpPr>
              <p:cNvPr id="8" name="TextBox 7">
                <a:extLst>
                  <a:ext uri="{FF2B5EF4-FFF2-40B4-BE49-F238E27FC236}">
                    <a16:creationId xmlns:a16="http://schemas.microsoft.com/office/drawing/2014/main" id="{8F0AA59F-49DE-9882-B0DC-7E8723FB8D98}"/>
                  </a:ext>
                </a:extLst>
              </p:cNvPr>
              <p:cNvSpPr txBox="1">
                <a:spLocks noRot="1" noChangeAspect="1" noMove="1" noResize="1" noEditPoints="1" noAdjustHandles="1" noChangeArrowheads="1" noChangeShapeType="1" noTextEdit="1"/>
              </p:cNvSpPr>
              <p:nvPr/>
            </p:nvSpPr>
            <p:spPr>
              <a:xfrm>
                <a:off x="5994400" y="5613180"/>
                <a:ext cx="4118243" cy="369332"/>
              </a:xfrm>
              <a:prstGeom prst="rect">
                <a:avLst/>
              </a:prstGeom>
              <a:blipFill>
                <a:blip r:embed="rId3"/>
                <a:stretch>
                  <a:fillRect l="-1183" t="-8333" b="-28333"/>
                </a:stretch>
              </a:blipFill>
            </p:spPr>
            <p:txBody>
              <a:bodyPr/>
              <a:lstStyle/>
              <a:p>
                <a:r>
                  <a:rPr lang="en-AE">
                    <a:noFill/>
                  </a:rPr>
                  <a:t> </a:t>
                </a:r>
              </a:p>
            </p:txBody>
          </p:sp>
        </mc:Fallback>
      </mc:AlternateContent>
    </p:spTree>
    <p:extLst>
      <p:ext uri="{BB962C8B-B14F-4D97-AF65-F5344CB8AC3E}">
        <p14:creationId xmlns:p14="http://schemas.microsoft.com/office/powerpoint/2010/main" val="1550705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22C4F-EFD9-0383-1FF9-6DD6996A3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C430C-0E1A-B917-8BA8-53EEF18097E5}"/>
              </a:ext>
            </a:extLst>
          </p:cNvPr>
          <p:cNvSpPr>
            <a:spLocks noGrp="1"/>
          </p:cNvSpPr>
          <p:nvPr>
            <p:ph type="title"/>
          </p:nvPr>
        </p:nvSpPr>
        <p:spPr>
          <a:xfrm>
            <a:off x="128081" y="83024"/>
            <a:ext cx="11935838" cy="636925"/>
          </a:xfrm>
        </p:spPr>
        <p:txBody>
          <a:bodyPr>
            <a:normAutofit fontScale="90000"/>
          </a:bodyPr>
          <a:lstStyle/>
          <a:p>
            <a:r>
              <a:rPr lang="en-US" dirty="0"/>
              <a:t>KV Cache</a:t>
            </a:r>
            <a:endParaRPr lang="en-A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0036C6-2B0E-136A-6654-0B6B141ED229}"/>
                  </a:ext>
                </a:extLst>
              </p:cNvPr>
              <p:cNvSpPr>
                <a:spLocks noGrp="1"/>
              </p:cNvSpPr>
              <p:nvPr>
                <p:ph idx="1"/>
              </p:nvPr>
            </p:nvSpPr>
            <p:spPr>
              <a:xfrm>
                <a:off x="128081" y="875488"/>
                <a:ext cx="11935838" cy="5480861"/>
              </a:xfrm>
            </p:spPr>
            <p:txBody>
              <a:bodyPr>
                <a:normAutofit fontScale="92500" lnSpcReduction="20000"/>
              </a:bodyPr>
              <a:lstStyle/>
              <a:p>
                <a:pPr algn="just"/>
                <a:r>
                  <a:rPr lang="en-US" dirty="0">
                    <a:latin typeface="Arial" panose="020B0604020202020204" pitchFamily="34" charset="0"/>
                    <a:cs typeface="Arial" panose="020B0604020202020204" pitchFamily="34" charset="0"/>
                  </a:rPr>
                  <a:t>At each time step there are values that we re-calculate values already calculated in the previous time step.</a:t>
                </a:r>
              </a:p>
              <a:p>
                <a:pPr algn="just"/>
                <a:r>
                  <a:rPr lang="en-US" dirty="0">
                    <a:latin typeface="Arial" panose="020B0604020202020204" pitchFamily="34" charset="0"/>
                    <a:cs typeface="Arial" panose="020B0604020202020204" pitchFamily="34" charset="0"/>
                  </a:rPr>
                  <a:t>If </a:t>
                </a:r>
                <a14:m>
                  <m:oMath xmlns:m="http://schemas.openxmlformats.org/officeDocument/2006/math">
                    <m:r>
                      <a:rPr lang="en-US" b="0" i="1" smtClean="0">
                        <a:latin typeface="Cambria Math" panose="02040503050406030204" pitchFamily="18" charset="0"/>
                        <a:cs typeface="Arial" panose="020B0604020202020204" pitchFamily="34" charset="0"/>
                      </a:rPr>
                      <m:t>𝑄</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cs typeface="Arial" panose="020B0604020202020204" pitchFamily="34" charset="0"/>
                      </a:rPr>
                      <m:t>𝐾</m:t>
                    </m:r>
                  </m:oMath>
                </a14:m>
                <a:r>
                  <a:rPr lang="en-US" dirty="0">
                    <a:latin typeface="Arial" panose="020B0604020202020204" pitchFamily="34" charset="0"/>
                    <a:cs typeface="Arial" panose="020B0604020202020204" pitchFamily="34" charset="0"/>
                  </a:rPr>
                  <a:t> are matrices of size </a:t>
                </a:r>
                <a14:m>
                  <m:oMath xmlns:m="http://schemas.openxmlformats.org/officeDocument/2006/math">
                    <m:r>
                      <a:rPr lang="en-US" b="0" i="1" smtClean="0">
                        <a:latin typeface="Cambria Math" panose="02040503050406030204" pitchFamily="18" charset="0"/>
                        <a:cs typeface="Arial" panose="020B0604020202020204" pitchFamily="34" charset="0"/>
                      </a:rPr>
                      <m:t>4×4096</m:t>
                    </m:r>
                  </m:oMath>
                </a14:m>
                <a:r>
                  <a:rPr lang="en-US" dirty="0">
                    <a:latin typeface="Arial" panose="020B0604020202020204" pitchFamily="34" charset="0"/>
                    <a:cs typeface="Arial" panose="020B0604020202020204" pitchFamily="34" charset="0"/>
                  </a:rPr>
                  <a:t> at some time step </a:t>
                </a:r>
                <a14:m>
                  <m:oMath xmlns:m="http://schemas.openxmlformats.org/officeDocument/2006/math">
                    <m:r>
                      <a:rPr lang="en-US" b="0" i="1" smtClean="0">
                        <a:latin typeface="Cambria Math" panose="02040503050406030204" pitchFamily="18" charset="0"/>
                        <a:cs typeface="Arial" panose="020B0604020202020204" pitchFamily="34" charset="0"/>
                      </a:rPr>
                      <m:t>𝑡</m:t>
                    </m:r>
                  </m:oMath>
                </a14:m>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anose="020B0604020202020204" pitchFamily="34" charset="0"/>
                        </a:rPr>
                        <m:t>𝑄</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𝐾</m:t>
                          </m:r>
                        </m:e>
                        <m:sup>
                          <m:r>
                            <a:rPr lang="en-US" b="0" i="1" smtClean="0">
                              <a:latin typeface="Cambria Math" panose="02040503050406030204" pitchFamily="18" charset="0"/>
                              <a:cs typeface="Arial" panose="020B0604020202020204" pitchFamily="34" charset="0"/>
                            </a:rPr>
                            <m:t>𝑇</m:t>
                          </m:r>
                        </m:sup>
                      </m:sSup>
                      <m:r>
                        <a:rPr lang="en-US" b="0" i="1" smtClean="0">
                          <a:latin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cs typeface="Arial" panose="020B0604020202020204" pitchFamily="34" charset="0"/>
                            </a:rPr>
                          </m:ctrlPr>
                        </m:dPr>
                        <m:e>
                          <m:m>
                            <m:mPr>
                              <m:mcs>
                                <m:mc>
                                  <m:mcPr>
                                    <m:count m:val="4"/>
                                    <m:mcJc m:val="center"/>
                                  </m:mcPr>
                                </m:mc>
                              </m:mcs>
                              <m:ctrlPr>
                                <a:rPr lang="en-US" b="0" i="1" smtClean="0">
                                  <a:latin typeface="Cambria Math" panose="02040503050406030204" pitchFamily="18" charset="0"/>
                                  <a:cs typeface="Arial" panose="020B0604020202020204" pitchFamily="34" charset="0"/>
                                </a:rPr>
                              </m:ctrlPr>
                            </m:mPr>
                            <m:mr>
                              <m:e>
                                <m:r>
                                  <m:rPr>
                                    <m:brk m:alnAt="7"/>
                                  </m:rPr>
                                  <a:rPr lang="en-US" b="0" i="1" smtClean="0">
                                    <a:solidFill>
                                      <a:srgbClr val="FF0000"/>
                                    </a:solidFill>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m:t>
                                </m:r>
                              </m:e>
                            </m:mr>
                            <m:mr>
                              <m:e>
                                <m:r>
                                  <a:rPr lang="en-US" b="0" i="1" smtClean="0">
                                    <a:solidFill>
                                      <a:srgbClr val="FF0000"/>
                                    </a:solidFill>
                                    <a:latin typeface="Cambria Math" panose="02040503050406030204" pitchFamily="18" charset="0"/>
                                    <a:cs typeface="Arial" panose="020B0604020202020204" pitchFamily="34" charset="0"/>
                                  </a:rPr>
                                  <m:t>.</m:t>
                                </m:r>
                              </m:e>
                              <m:e>
                                <m:r>
                                  <a:rPr lang="en-US" b="0" i="1" smtClean="0">
                                    <a:solidFill>
                                      <a:srgbClr val="FF0000"/>
                                    </a:solidFill>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m:t>
                                </m:r>
                              </m:e>
                            </m:mr>
                            <m:mr>
                              <m:e>
                                <m:r>
                                  <a:rPr lang="en-US" b="0" i="1" smtClean="0">
                                    <a:solidFill>
                                      <a:srgbClr val="FF0000"/>
                                    </a:solidFill>
                                    <a:latin typeface="Cambria Math" panose="02040503050406030204" pitchFamily="18" charset="0"/>
                                    <a:cs typeface="Arial" panose="020B0604020202020204" pitchFamily="34" charset="0"/>
                                  </a:rPr>
                                  <m:t>.</m:t>
                                </m:r>
                              </m:e>
                              <m:e>
                                <m:r>
                                  <a:rPr lang="en-US" b="0" i="1" smtClean="0">
                                    <a:solidFill>
                                      <a:srgbClr val="FF0000"/>
                                    </a:solidFill>
                                    <a:latin typeface="Cambria Math" panose="02040503050406030204" pitchFamily="18" charset="0"/>
                                    <a:cs typeface="Arial" panose="020B0604020202020204" pitchFamily="34" charset="0"/>
                                  </a:rPr>
                                  <m:t>.</m:t>
                                </m:r>
                              </m:e>
                              <m:e>
                                <m:r>
                                  <a:rPr lang="en-US" b="0" i="1" smtClean="0">
                                    <a:solidFill>
                                      <a:srgbClr val="FF0000"/>
                                    </a:solidFill>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m:t>
                                </m:r>
                              </m:e>
                            </m:mr>
                            <m:mr>
                              <m:e>
                                <m:r>
                                  <a:rPr lang="en-US" b="0"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m:t>
                                </m:r>
                              </m:e>
                            </m:mr>
                          </m:m>
                        </m:e>
                      </m:d>
                    </m:oMath>
                  </m:oMathPara>
                </a14:m>
                <a:endParaRPr lang="en-US" dirty="0">
                  <a:latin typeface="Arial" panose="020B0604020202020204" pitchFamily="34" charset="0"/>
                  <a:cs typeface="Arial" panose="020B0604020202020204" pitchFamily="34" charset="0"/>
                </a:endParaRPr>
              </a:p>
              <a:p>
                <a:pPr marL="0" indent="0" algn="just">
                  <a:buNone/>
                </a:pPr>
                <a:endParaRPr lang="en-US" dirty="0">
                  <a:latin typeface="Arial" panose="020B0604020202020204" pitchFamily="34" charset="0"/>
                  <a:cs typeface="Arial" panose="020B0604020202020204" pitchFamily="34" charset="0"/>
                </a:endParaRPr>
              </a:p>
              <a:p>
                <a:pPr marL="457200" lvl="1" indent="0" algn="just">
                  <a:buNone/>
                </a:pPr>
                <a:r>
                  <a:rPr lang="en-US" dirty="0">
                    <a:latin typeface="Arial" panose="020B0604020202020204" pitchFamily="34" charset="0"/>
                    <a:cs typeface="Arial" panose="020B0604020202020204" pitchFamily="34" charset="0"/>
                  </a:rPr>
                  <a:t>the red values were computed in the previous time step </a:t>
                </a:r>
                <a14:m>
                  <m:oMath xmlns:m="http://schemas.openxmlformats.org/officeDocument/2006/math">
                    <m:r>
                      <a:rPr lang="en-US" b="0" i="1" smtClean="0">
                        <a:latin typeface="Cambria Math" panose="02040503050406030204" pitchFamily="18" charset="0"/>
                        <a:cs typeface="Arial" panose="020B0604020202020204" pitchFamily="34" charset="0"/>
                      </a:rPr>
                      <m:t>𝑡</m:t>
                    </m:r>
                    <m:r>
                      <a:rPr lang="en-US" b="0" i="1" smtClean="0">
                        <a:latin typeface="Cambria Math" panose="02040503050406030204" pitchFamily="18" charset="0"/>
                        <a:cs typeface="Arial" panose="020B0604020202020204" pitchFamily="34" charset="0"/>
                      </a:rPr>
                      <m:t>−1</m:t>
                    </m:r>
                  </m:oMath>
                </a14:m>
                <a:r>
                  <a:rPr lang="en-US" dirty="0">
                    <a:latin typeface="Arial" panose="020B0604020202020204" pitchFamily="34" charset="0"/>
                    <a:cs typeface="Arial" panose="020B0604020202020204" pitchFamily="34" charset="0"/>
                  </a:rPr>
                  <a:t>. </a:t>
                </a:r>
              </a:p>
              <a:p>
                <a:pPr marL="457200" lvl="1" indent="0" algn="just">
                  <a:buNone/>
                </a:pPr>
                <a:endParaRPr lang="en-US" dirty="0">
                  <a:latin typeface="Arial" panose="020B0604020202020204" pitchFamily="34" charset="0"/>
                  <a:cs typeface="Arial" panose="020B0604020202020204" pitchFamily="34" charset="0"/>
                </a:endParaRPr>
              </a:p>
              <a:p>
                <a:pPr algn="just"/>
                <a:r>
                  <a:rPr lang="en-GB" dirty="0">
                    <a:latin typeface="Arial" panose="020B0604020202020204" pitchFamily="34" charset="0"/>
                    <a:cs typeface="Arial" panose="020B0604020202020204" pitchFamily="34" charset="0"/>
                  </a:rPr>
                  <a:t>If we give the model the ability to cache the results of the previous calculation, we no longer need to repeat the calculations of the previous streams. This time the only needed calculation is for the last stream. This is an optimization technique called the keys and values (KV) cache and it provides a significant speedup of the generation process.</a:t>
                </a: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B70036C6-2B0E-136A-6654-0B6B141ED229}"/>
                  </a:ext>
                </a:extLst>
              </p:cNvPr>
              <p:cNvSpPr>
                <a:spLocks noGrp="1" noRot="1" noChangeAspect="1" noMove="1" noResize="1" noEditPoints="1" noAdjustHandles="1" noChangeArrowheads="1" noChangeShapeType="1" noTextEdit="1"/>
              </p:cNvSpPr>
              <p:nvPr>
                <p:ph idx="1"/>
              </p:nvPr>
            </p:nvSpPr>
            <p:spPr>
              <a:xfrm>
                <a:off x="128081" y="875488"/>
                <a:ext cx="11935838" cy="5480861"/>
              </a:xfrm>
              <a:blipFill>
                <a:blip r:embed="rId2"/>
                <a:stretch>
                  <a:fillRect l="-766" t="-3226" r="-919"/>
                </a:stretch>
              </a:blipFill>
            </p:spPr>
            <p:txBody>
              <a:bodyPr/>
              <a:lstStyle/>
              <a:p>
                <a:r>
                  <a:rPr lang="en-AE">
                    <a:noFill/>
                  </a:rPr>
                  <a:t> </a:t>
                </a:r>
              </a:p>
            </p:txBody>
          </p:sp>
        </mc:Fallback>
      </mc:AlternateContent>
      <p:sp>
        <p:nvSpPr>
          <p:cNvPr id="4" name="Footer Placeholder 3">
            <a:extLst>
              <a:ext uri="{FF2B5EF4-FFF2-40B4-BE49-F238E27FC236}">
                <a16:creationId xmlns:a16="http://schemas.microsoft.com/office/drawing/2014/main" id="{869BD34D-BA59-BBA6-1BB9-5211F7FF0FDB}"/>
              </a:ext>
            </a:extLst>
          </p:cNvPr>
          <p:cNvSpPr>
            <a:spLocks noGrp="1"/>
          </p:cNvSpPr>
          <p:nvPr>
            <p:ph type="ftr" sz="quarter" idx="11"/>
          </p:nvPr>
        </p:nvSpPr>
        <p:spPr/>
        <p:txBody>
          <a:bodyPr/>
          <a:lstStyle/>
          <a:p>
            <a:r>
              <a:rPr lang="en-GB"/>
              <a:t>Introduction to Large Language Models</a:t>
            </a:r>
            <a:endParaRPr lang="en-AE"/>
          </a:p>
        </p:txBody>
      </p:sp>
      <p:sp>
        <p:nvSpPr>
          <p:cNvPr id="5" name="Slide Number Placeholder 4">
            <a:extLst>
              <a:ext uri="{FF2B5EF4-FFF2-40B4-BE49-F238E27FC236}">
                <a16:creationId xmlns:a16="http://schemas.microsoft.com/office/drawing/2014/main" id="{643E73BF-F310-E717-833F-254E09C09D73}"/>
              </a:ext>
            </a:extLst>
          </p:cNvPr>
          <p:cNvSpPr>
            <a:spLocks noGrp="1"/>
          </p:cNvSpPr>
          <p:nvPr>
            <p:ph type="sldNum" sz="quarter" idx="12"/>
          </p:nvPr>
        </p:nvSpPr>
        <p:spPr>
          <a:xfrm>
            <a:off x="9349907" y="6356350"/>
            <a:ext cx="2743200" cy="365125"/>
          </a:xfrm>
        </p:spPr>
        <p:txBody>
          <a:bodyPr/>
          <a:lstStyle/>
          <a:p>
            <a:fld id="{B00AD9F2-6DB0-4CBA-AFAD-96623D96B5AD}" type="slidenum">
              <a:rPr lang="en-AE" smtClean="0"/>
              <a:t>9</a:t>
            </a:fld>
            <a:endParaRPr lang="en-AE" dirty="0"/>
          </a:p>
        </p:txBody>
      </p:sp>
    </p:spTree>
    <p:extLst>
      <p:ext uri="{BB962C8B-B14F-4D97-AF65-F5344CB8AC3E}">
        <p14:creationId xmlns:p14="http://schemas.microsoft.com/office/powerpoint/2010/main" val="17153238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8623</TotalTime>
  <Words>4475</Words>
  <Application>Microsoft Office PowerPoint</Application>
  <PresentationFormat>Widescreen</PresentationFormat>
  <Paragraphs>807</Paragraphs>
  <Slides>67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Aptos</vt:lpstr>
      <vt:lpstr>Aptos Display</vt:lpstr>
      <vt:lpstr>Arial</vt:lpstr>
      <vt:lpstr>Cambria Math</vt:lpstr>
      <vt:lpstr>Consolas</vt:lpstr>
      <vt:lpstr>Times New Roman</vt:lpstr>
      <vt:lpstr>Office Theme</vt:lpstr>
      <vt:lpstr>Advanced Attention Mechanisms &amp; MOE</vt:lpstr>
      <vt:lpstr>Contents</vt:lpstr>
      <vt:lpstr>Optimizing Attention</vt:lpstr>
      <vt:lpstr>KV Cache</vt:lpstr>
      <vt:lpstr>KV Cache</vt:lpstr>
      <vt:lpstr>KV Cache</vt:lpstr>
      <vt:lpstr>KV Cache</vt:lpstr>
      <vt:lpstr>KV Cache</vt:lpstr>
      <vt:lpstr>KV Cache</vt:lpstr>
      <vt:lpstr>KV Cache</vt:lpstr>
      <vt:lpstr>Sliding Window Attention</vt:lpstr>
      <vt:lpstr>Sliding Window Attention</vt:lpstr>
      <vt:lpstr>Sliding Window Attention</vt:lpstr>
      <vt:lpstr>Sliding Window Attention</vt:lpstr>
      <vt:lpstr>Multi Query Attention</vt:lpstr>
      <vt:lpstr>Multi Query Attention</vt:lpstr>
      <vt:lpstr>Multi Query Attention</vt:lpstr>
      <vt:lpstr>Grouped Query Attention</vt:lpstr>
      <vt:lpstr>Grouped Query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Flash Attention</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Mixture of Experts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shehryar amin</dc:creator>
  <cp:lastModifiedBy>Shehryar Amin</cp:lastModifiedBy>
  <cp:revision>756</cp:revision>
  <dcterms:created xsi:type="dcterms:W3CDTF">2024-12-21T16:22:29Z</dcterms:created>
  <dcterms:modified xsi:type="dcterms:W3CDTF">2025-02-24T20:19:49Z</dcterms:modified>
</cp:coreProperties>
</file>